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0B2BE92-7D29-4B06-895B-2D6FB83256EA}" type="datetimeFigureOut">
              <a:rPr lang="ar-SA" smtClean="0"/>
              <a:t>05/04/1440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4B51073-9471-4C8E-92ED-8335B4DBF57B}" type="slidenum">
              <a:rPr lang="ar-SA" smtClean="0"/>
              <a:t>‹#›</a:t>
            </a:fld>
            <a:endParaRPr lang="ar-SA"/>
          </a:p>
        </p:txBody>
      </p:sp>
    </p:spTree>
    <p:extLst>
      <p:ext uri="{BB962C8B-B14F-4D97-AF65-F5344CB8AC3E}">
        <p14:creationId xmlns:p14="http://schemas.microsoft.com/office/powerpoint/2010/main" val="9470480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609457C9-93E1-4635-93E5-A8DC96E0B04A}" type="slidenum">
              <a:rPr kumimoji="0" lang="ar-SA"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12</a:t>
            </a:fld>
            <a:endParaRPr kumimoji="0" lang="en-US"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ar-SA" smtClean="0"/>
          </a:p>
        </p:txBody>
      </p:sp>
    </p:spTree>
    <p:extLst>
      <p:ext uri="{BB962C8B-B14F-4D97-AF65-F5344CB8AC3E}">
        <p14:creationId xmlns:p14="http://schemas.microsoft.com/office/powerpoint/2010/main" val="26310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EB912BD8-38C2-4695-8F61-CA29FD4223AC}" type="slidenum">
              <a:rPr kumimoji="0" lang="ar-SA"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13</a:t>
            </a:fld>
            <a:endParaRPr kumimoji="0" lang="en-US"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ar-SA" smtClean="0"/>
          </a:p>
        </p:txBody>
      </p:sp>
    </p:spTree>
    <p:extLst>
      <p:ext uri="{BB962C8B-B14F-4D97-AF65-F5344CB8AC3E}">
        <p14:creationId xmlns:p14="http://schemas.microsoft.com/office/powerpoint/2010/main" val="386571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FA832C1F-0671-4926-A75C-BB7D999C894A}" type="slidenum">
              <a:rPr kumimoji="0" lang="ar-SA"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14</a:t>
            </a:fld>
            <a:endParaRPr kumimoji="0" lang="en-US"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ar-SA" smtClean="0"/>
          </a:p>
        </p:txBody>
      </p:sp>
    </p:spTree>
    <p:extLst>
      <p:ext uri="{BB962C8B-B14F-4D97-AF65-F5344CB8AC3E}">
        <p14:creationId xmlns:p14="http://schemas.microsoft.com/office/powerpoint/2010/main" val="3238557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9F17A3B7-EA8D-4D20-8743-2DE93D1F03E7}" type="slidenum">
              <a:rPr kumimoji="0" lang="ar-SA"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22</a:t>
            </a:fld>
            <a:endParaRPr kumimoji="0" lang="en-US"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ar-SA" smtClean="0"/>
          </a:p>
        </p:txBody>
      </p:sp>
    </p:spTree>
    <p:extLst>
      <p:ext uri="{BB962C8B-B14F-4D97-AF65-F5344CB8AC3E}">
        <p14:creationId xmlns:p14="http://schemas.microsoft.com/office/powerpoint/2010/main" val="200063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B8061853-4137-4D4E-BC37-1C08DAE382CB}" type="slidenum">
              <a:rPr kumimoji="0" lang="ar-SA"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23</a:t>
            </a:fld>
            <a:endParaRPr kumimoji="0" lang="en-US" altLang="ar-SA"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ar-SA" smtClean="0"/>
          </a:p>
        </p:txBody>
      </p:sp>
    </p:spTree>
    <p:extLst>
      <p:ext uri="{BB962C8B-B14F-4D97-AF65-F5344CB8AC3E}">
        <p14:creationId xmlns:p14="http://schemas.microsoft.com/office/powerpoint/2010/main" val="3349593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36024118-624F-434E-82C7-D82E3E121A22}" type="slidenum">
              <a:rPr lang="ar-SA" altLang="ar-SA"/>
              <a:pPr>
                <a:defRPr/>
              </a:pPr>
              <a:t>‹#›</a:t>
            </a:fld>
            <a:endParaRPr lang="en-US" altLang="ar-SA"/>
          </a:p>
        </p:txBody>
      </p:sp>
    </p:spTree>
    <p:extLst>
      <p:ext uri="{BB962C8B-B14F-4D97-AF65-F5344CB8AC3E}">
        <p14:creationId xmlns:p14="http://schemas.microsoft.com/office/powerpoint/2010/main" val="486535978"/>
      </p:ext>
    </p:extLst>
  </p:cSld>
  <p:clrMapOvr>
    <a:overrideClrMapping bg1="dk1" tx1="lt1" bg2="dk2" tx2="lt2" accent1="accent1" accent2="accent2" accent3="accent3" accent4="accent4" accent5="accent5" accent6="accent6" hlink="hlink" folHlink="folHlink"/>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0EA0200-71C7-486E-AFC1-B769B7E6C81C}" type="slidenum">
              <a:rPr lang="ar-SA" altLang="ar-SA"/>
              <a:pPr>
                <a:defRPr/>
              </a:pPr>
              <a:t>‹#›</a:t>
            </a:fld>
            <a:endParaRPr lang="en-US" altLang="ar-SA"/>
          </a:p>
        </p:txBody>
      </p:sp>
    </p:spTree>
    <p:extLst>
      <p:ext uri="{BB962C8B-B14F-4D97-AF65-F5344CB8AC3E}">
        <p14:creationId xmlns:p14="http://schemas.microsoft.com/office/powerpoint/2010/main" val="640991569"/>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7F1FA3A-8087-4BB6-ABBA-59D7CAD84C56}" type="slidenum">
              <a:rPr lang="ar-SA" altLang="ar-SA"/>
              <a:pPr>
                <a:defRPr/>
              </a:pPr>
              <a:t>‹#›</a:t>
            </a:fld>
            <a:endParaRPr lang="en-US" altLang="ar-SA"/>
          </a:p>
        </p:txBody>
      </p:sp>
    </p:spTree>
    <p:extLst>
      <p:ext uri="{BB962C8B-B14F-4D97-AF65-F5344CB8AC3E}">
        <p14:creationId xmlns:p14="http://schemas.microsoft.com/office/powerpoint/2010/main" val="4013822347"/>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607D696-0F9C-4A03-B90F-860F2E362D7B}" type="slidenum">
              <a:rPr lang="ar-SA" altLang="ar-SA"/>
              <a:pPr>
                <a:defRPr/>
              </a:pPr>
              <a:t>‹#›</a:t>
            </a:fld>
            <a:endParaRPr lang="en-US" altLang="ar-SA"/>
          </a:p>
        </p:txBody>
      </p:sp>
    </p:spTree>
    <p:extLst>
      <p:ext uri="{BB962C8B-B14F-4D97-AF65-F5344CB8AC3E}">
        <p14:creationId xmlns:p14="http://schemas.microsoft.com/office/powerpoint/2010/main" val="561725339"/>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5DCDD5CC-86C0-48DD-A27D-9FB83C0E5BBF}" type="slidenum">
              <a:rPr lang="ar-SA" altLang="ar-SA"/>
              <a:pPr>
                <a:defRPr/>
              </a:pPr>
              <a:t>‹#›</a:t>
            </a:fld>
            <a:endParaRPr lang="en-US" altLang="ar-SA"/>
          </a:p>
        </p:txBody>
      </p:sp>
    </p:spTree>
    <p:extLst>
      <p:ext uri="{BB962C8B-B14F-4D97-AF65-F5344CB8AC3E}">
        <p14:creationId xmlns:p14="http://schemas.microsoft.com/office/powerpoint/2010/main" val="1951992662"/>
      </p:ext>
    </p:extLst>
  </p:cSld>
  <p:clrMapOvr>
    <a:overrideClrMapping bg1="dk1" tx1="lt1" bg2="dk2" tx2="lt2" accent1="accent1" accent2="accent2" accent3="accent3" accent4="accent4" accent5="accent5" accent6="accent6" hlink="hlink" folHlink="folHlink"/>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7045ED2-F29B-4DBB-85A1-051D26AE1CD1}" type="slidenum">
              <a:rPr lang="ar-SA" altLang="ar-SA"/>
              <a:pPr>
                <a:defRPr/>
              </a:pPr>
              <a:t>‹#›</a:t>
            </a:fld>
            <a:endParaRPr lang="en-US" altLang="ar-SA"/>
          </a:p>
        </p:txBody>
      </p:sp>
    </p:spTree>
    <p:extLst>
      <p:ext uri="{BB962C8B-B14F-4D97-AF65-F5344CB8AC3E}">
        <p14:creationId xmlns:p14="http://schemas.microsoft.com/office/powerpoint/2010/main" val="3410844614"/>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1244CE0-FD5A-4F46-821F-BAE49BB8912A}" type="slidenum">
              <a:rPr lang="ar-SA" altLang="ar-SA"/>
              <a:pPr>
                <a:defRPr/>
              </a:pPr>
              <a:t>‹#›</a:t>
            </a:fld>
            <a:endParaRPr lang="en-US" altLang="ar-SA"/>
          </a:p>
        </p:txBody>
      </p:sp>
    </p:spTree>
    <p:extLst>
      <p:ext uri="{BB962C8B-B14F-4D97-AF65-F5344CB8AC3E}">
        <p14:creationId xmlns:p14="http://schemas.microsoft.com/office/powerpoint/2010/main" val="1703662314"/>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FF0667E-BFFE-4CCE-96CE-ED75432C15FE}" type="slidenum">
              <a:rPr lang="ar-SA" altLang="ar-SA"/>
              <a:pPr>
                <a:defRPr/>
              </a:pPr>
              <a:t>‹#›</a:t>
            </a:fld>
            <a:endParaRPr lang="en-US" altLang="ar-SA"/>
          </a:p>
        </p:txBody>
      </p:sp>
    </p:spTree>
    <p:extLst>
      <p:ext uri="{BB962C8B-B14F-4D97-AF65-F5344CB8AC3E}">
        <p14:creationId xmlns:p14="http://schemas.microsoft.com/office/powerpoint/2010/main" val="2828796984"/>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0D96EB5-F864-4C31-AD4B-84E3B143ED07}" type="slidenum">
              <a:rPr lang="ar-SA" altLang="ar-SA"/>
              <a:pPr>
                <a:defRPr/>
              </a:pPr>
              <a:t>‹#›</a:t>
            </a:fld>
            <a:endParaRPr lang="en-US" altLang="ar-SA"/>
          </a:p>
        </p:txBody>
      </p:sp>
    </p:spTree>
    <p:extLst>
      <p:ext uri="{BB962C8B-B14F-4D97-AF65-F5344CB8AC3E}">
        <p14:creationId xmlns:p14="http://schemas.microsoft.com/office/powerpoint/2010/main" val="2015303177"/>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0E4130F-C274-4A3F-A09D-B5EB504C5E09}" type="slidenum">
              <a:rPr lang="ar-SA" altLang="ar-SA"/>
              <a:pPr>
                <a:defRPr/>
              </a:pPr>
              <a:t>‹#›</a:t>
            </a:fld>
            <a:endParaRPr lang="en-US" altLang="ar-SA"/>
          </a:p>
        </p:txBody>
      </p:sp>
    </p:spTree>
    <p:extLst>
      <p:ext uri="{BB962C8B-B14F-4D97-AF65-F5344CB8AC3E}">
        <p14:creationId xmlns:p14="http://schemas.microsoft.com/office/powerpoint/2010/main" val="2318144977"/>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smtClean="0"/>
              <a:t>انقر فوق الأيقونة لإضافة صورة</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7428F67F-0CC9-4787-AB30-4371E9619EA9}" type="slidenum">
              <a:rPr lang="ar-SA" altLang="ar-SA"/>
              <a:pPr>
                <a:defRPr/>
              </a:pPr>
              <a:t>‹#›</a:t>
            </a:fld>
            <a:endParaRPr lang="en-US" altLang="ar-SA"/>
          </a:p>
        </p:txBody>
      </p:sp>
    </p:spTree>
    <p:extLst>
      <p:ext uri="{BB962C8B-B14F-4D97-AF65-F5344CB8AC3E}">
        <p14:creationId xmlns:p14="http://schemas.microsoft.com/office/powerpoint/2010/main" val="857394251"/>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ar-SA" altLang="ar-SA" smtClean="0"/>
              <a:t>انقر لتحرير نمط العنوان الرئيسي</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smtClean="0">
                <a:solidFill>
                  <a:srgbClr val="045C75"/>
                </a:solidFill>
              </a:defRPr>
            </a:lvl1pPr>
          </a:lstStyle>
          <a:p>
            <a:pPr>
              <a:defRPr/>
            </a:pPr>
            <a:fld id="{2C6A6186-1CC4-4C3B-AFCF-6520844C4A06}" type="slidenum">
              <a:rPr lang="ar-SA" altLang="ar-SA"/>
              <a:pPr>
                <a:defRPr/>
              </a:pPr>
              <a:t>‹#›</a:t>
            </a:fld>
            <a:endParaRPr lang="en-US" altLang="ar-SA"/>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grpSp>
    </p:spTree>
    <p:extLst>
      <p:ext uri="{BB962C8B-B14F-4D97-AF65-F5344CB8AC3E}">
        <p14:creationId xmlns:p14="http://schemas.microsoft.com/office/powerpoint/2010/main" val="2854609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trips dir="rd"/>
  </p:transition>
  <p:timing>
    <p:tnLst>
      <p:par>
        <p:cTn id="1" dur="indefinite" restart="never" nodeType="tmRoot"/>
      </p:par>
    </p:tnLst>
  </p:timing>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1"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1"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1"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ajalla UI"/>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ajalla UI"/>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ajalla UI"/>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ajalla UI"/>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2190751" y="1136651"/>
            <a:ext cx="7737475" cy="168116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fontAlgn="base">
              <a:spcBef>
                <a:spcPct val="0"/>
              </a:spcBef>
              <a:spcAft>
                <a:spcPct val="0"/>
              </a:spcAft>
              <a:defRPr/>
            </a:pPr>
            <a:r>
              <a:rPr lang="ar-IQ" sz="5400" b="1" dirty="0">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rPr>
              <a:t>التسويق في المجال الرياضي</a:t>
            </a:r>
          </a:p>
        </p:txBody>
      </p:sp>
      <p:sp>
        <p:nvSpPr>
          <p:cNvPr id="5" name="عنوان فرعي 2"/>
          <p:cNvSpPr>
            <a:spLocks noGrp="1"/>
          </p:cNvSpPr>
          <p:nvPr>
            <p:ph type="subTitle" idx="1"/>
          </p:nvPr>
        </p:nvSpPr>
        <p:spPr>
          <a:xfrm>
            <a:off x="3125670" y="3104964"/>
            <a:ext cx="5748672" cy="1782198"/>
          </a:xfrm>
          <a:solidFill>
            <a:srgbClr val="FFFF00"/>
          </a:solidFill>
          <a:ln>
            <a:miter lim="800000"/>
            <a:headEnd/>
            <a:tailEnd/>
          </a:ln>
          <a:extLst/>
        </p:spPr>
        <p:style>
          <a:lnRef idx="0">
            <a:schemeClr val="accent6"/>
          </a:lnRef>
          <a:fillRef idx="3">
            <a:schemeClr val="accent6"/>
          </a:fillRef>
          <a:effectRef idx="3">
            <a:schemeClr val="accent6"/>
          </a:effectRef>
          <a:fontRef idx="minor">
            <a:schemeClr val="lt1"/>
          </a:fontRef>
        </p:style>
        <p:txBody>
          <a:bodyPr>
            <a:normAutofit/>
          </a:bodyPr>
          <a:lstStyle>
            <a:lvl1pPr algn="r" rtl="1">
              <a:defRPr sz="2400">
                <a:solidFill>
                  <a:schemeClr val="tx1"/>
                </a:solidFill>
                <a:latin typeface="Arial" panose="020B0604020202020204" pitchFamily="34" charset="0"/>
                <a:cs typeface="Arial" panose="020B0604020202020204" pitchFamily="34" charset="0"/>
              </a:defRPr>
            </a:lvl1pPr>
            <a:lvl2pPr marL="639763" indent="-246063" algn="r" rtl="1">
              <a:defRPr sz="2400">
                <a:solidFill>
                  <a:schemeClr val="tx1"/>
                </a:solidFill>
                <a:latin typeface="Arial" panose="020B0604020202020204" pitchFamily="34" charset="0"/>
                <a:cs typeface="Arial" panose="020B0604020202020204" pitchFamily="34" charset="0"/>
              </a:defRPr>
            </a:lvl2pPr>
            <a:lvl3pPr indent="-246063" algn="r" rtl="1">
              <a:defRPr sz="2400">
                <a:solidFill>
                  <a:schemeClr val="tx1"/>
                </a:solidFill>
                <a:latin typeface="Arial" panose="020B0604020202020204" pitchFamily="34" charset="0"/>
                <a:cs typeface="Arial" panose="020B0604020202020204" pitchFamily="34" charset="0"/>
              </a:defRPr>
            </a:lvl3pPr>
            <a:lvl4pPr marL="1187450" indent="-209550" algn="r" rtl="1">
              <a:defRPr sz="2400">
                <a:solidFill>
                  <a:schemeClr val="tx1"/>
                </a:solidFill>
                <a:latin typeface="Arial" panose="020B0604020202020204" pitchFamily="34" charset="0"/>
                <a:cs typeface="Arial" panose="020B0604020202020204" pitchFamily="34" charset="0"/>
              </a:defRPr>
            </a:lvl4pPr>
            <a:lvl5pPr marL="1462088" indent="-209550" algn="r" rtl="1">
              <a:defRPr sz="2400">
                <a:solidFill>
                  <a:schemeClr val="tx1"/>
                </a:solidFill>
                <a:latin typeface="Arial" panose="020B0604020202020204" pitchFamily="34" charset="0"/>
                <a:cs typeface="Arial" panose="020B0604020202020204" pitchFamily="34" charset="0"/>
              </a:defRPr>
            </a:lvl5pPr>
            <a:lvl6pPr marL="1919288" indent="-20955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376488" indent="-20955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2833688" indent="-20955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290888" indent="-20955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R="0" algn="ctr"/>
            <a:r>
              <a:rPr lang="ar-IQ" altLang="ar-SA" sz="3600" b="1">
                <a:solidFill>
                  <a:srgbClr val="002060"/>
                </a:solidFill>
                <a:latin typeface="Constantia" panose="02030602050306030303" pitchFamily="18" charset="0"/>
                <a:ea typeface="Majalla UI"/>
                <a:cs typeface="Majalla UI"/>
              </a:rPr>
              <a:t>الأستاذ الدكتور </a:t>
            </a:r>
          </a:p>
          <a:p>
            <a:pPr marR="0" algn="ctr"/>
            <a:r>
              <a:rPr lang="ar-IQ" altLang="ar-SA" sz="3600" b="1">
                <a:solidFill>
                  <a:srgbClr val="002060"/>
                </a:solidFill>
                <a:latin typeface="Constantia" panose="02030602050306030303" pitchFamily="18" charset="0"/>
                <a:ea typeface="Majalla UI"/>
                <a:cs typeface="Majalla UI"/>
              </a:rPr>
              <a:t>عبد الحليم جبر نزال </a:t>
            </a:r>
          </a:p>
          <a:p>
            <a:pPr marR="0" algn="ctr"/>
            <a:r>
              <a:rPr lang="ar-IQ" altLang="ar-SA" sz="1900" b="1">
                <a:solidFill>
                  <a:srgbClr val="002060"/>
                </a:solidFill>
                <a:latin typeface="Constantia" panose="02030602050306030303" pitchFamily="18" charset="0"/>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3638551" y="4994276"/>
            <a:ext cx="49958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fontAlgn="base">
              <a:spcBef>
                <a:spcPct val="0"/>
              </a:spcBef>
              <a:spcAft>
                <a:spcPct val="0"/>
              </a:spcAft>
              <a:defRPr/>
            </a:pPr>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78642166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92313" y="260350"/>
            <a:ext cx="8229600" cy="1143000"/>
          </a:xfrm>
        </p:spPr>
        <p:txBody>
          <a:bodyPr/>
          <a:lstStyle/>
          <a:p>
            <a:pPr eaLnBrk="1" hangingPunct="1"/>
            <a:r>
              <a:rPr lang="ar-SA" altLang="ar-SA" sz="6000">
                <a:solidFill>
                  <a:srgbClr val="FF0000"/>
                </a:solidFill>
                <a:cs typeface="Andalus" panose="02020603050405020304" pitchFamily="18" charset="-78"/>
              </a:rPr>
              <a:t>ماهية التسويق الرياضى وأهميتة</a:t>
            </a:r>
            <a:endParaRPr lang="en-US" altLang="ar-SA" sz="6000">
              <a:solidFill>
                <a:srgbClr val="FF0000"/>
              </a:solidFill>
              <a:cs typeface="Andalus" panose="02020603050405020304" pitchFamily="18" charset="-78"/>
            </a:endParaRPr>
          </a:p>
        </p:txBody>
      </p:sp>
      <p:sp>
        <p:nvSpPr>
          <p:cNvPr id="3075" name="Rectangle 3"/>
          <p:cNvSpPr>
            <a:spLocks noGrp="1" noChangeArrowheads="1"/>
          </p:cNvSpPr>
          <p:nvPr>
            <p:ph idx="1"/>
          </p:nvPr>
        </p:nvSpPr>
        <p:spPr>
          <a:xfrm>
            <a:off x="2063750" y="1700213"/>
            <a:ext cx="8229600" cy="4495800"/>
          </a:xfrm>
          <a:solidFill>
            <a:schemeClr val="tx2">
              <a:lumMod val="60000"/>
              <a:lumOff val="40000"/>
            </a:schemeClr>
          </a:solidFill>
        </p:spPr>
        <p:txBody>
          <a:bodyPr>
            <a:normAutofit/>
          </a:bodyPr>
          <a:lstStyle/>
          <a:p>
            <a:pPr marL="457200" indent="-457200" algn="just" eaLnBrk="1" fontAlgn="auto" hangingPunct="1">
              <a:lnSpc>
                <a:spcPct val="80000"/>
              </a:lnSpc>
              <a:spcAft>
                <a:spcPts val="0"/>
              </a:spcAft>
              <a:buClr>
                <a:schemeClr val="accent3"/>
              </a:buClr>
              <a:buNone/>
              <a:defRPr/>
            </a:pPr>
            <a:r>
              <a:rPr lang="en-US" sz="2400" b="1" dirty="0">
                <a:ea typeface="+mn-ea"/>
              </a:rPr>
              <a:t>1</a:t>
            </a:r>
            <a:r>
              <a:rPr lang="ar-SA" sz="2400" b="1" dirty="0">
                <a:ea typeface="+mn-ea"/>
              </a:rPr>
              <a:t>ــ  هو مجموعة</a:t>
            </a:r>
            <a:r>
              <a:rPr lang="en-US" sz="2400" b="1" dirty="0">
                <a:ea typeface="+mn-ea"/>
              </a:rPr>
              <a:t> </a:t>
            </a:r>
            <a:r>
              <a:rPr lang="ar-SA" sz="2400" b="1" dirty="0">
                <a:ea typeface="+mn-ea"/>
              </a:rPr>
              <a:t>الأنشطة الرياضية التي تقود تدفق السلع والخدمات الرياضية من المنتج إلى المستهلك</a:t>
            </a:r>
          </a:p>
          <a:p>
            <a:pPr marL="457200" indent="-457200" algn="just" eaLnBrk="1" fontAlgn="auto" hangingPunct="1">
              <a:lnSpc>
                <a:spcPct val="80000"/>
              </a:lnSpc>
              <a:spcAft>
                <a:spcPts val="0"/>
              </a:spcAft>
              <a:buClr>
                <a:schemeClr val="accent3"/>
              </a:buClr>
              <a:buNone/>
              <a:defRPr/>
            </a:pPr>
            <a:r>
              <a:rPr lang="ar-SA" sz="2400" b="1" dirty="0">
                <a:ea typeface="+mn-ea"/>
              </a:rPr>
              <a:t>2ـ    هو الجزء الديناميكي المتكامل الذى يهدف إلى تصميم وتطبيق أنشطة</a:t>
            </a:r>
            <a:r>
              <a:rPr lang="ar-IQ" sz="2400" b="1" dirty="0">
                <a:ea typeface="+mn-ea"/>
              </a:rPr>
              <a:t> </a:t>
            </a:r>
            <a:r>
              <a:rPr lang="ar-SA" sz="2400" b="1" dirty="0">
                <a:ea typeface="+mn-ea"/>
              </a:rPr>
              <a:t>عن المنتج وسعرة ومكانة وترويجه وتوزيعه لإشباع حاجات المستهلكين </a:t>
            </a:r>
            <a:r>
              <a:rPr lang="ar-SA" sz="2400" b="1" dirty="0" err="1">
                <a:ea typeface="+mn-ea"/>
              </a:rPr>
              <a:t>فى</a:t>
            </a:r>
            <a:r>
              <a:rPr lang="ar-SA" sz="2400" b="1" dirty="0">
                <a:ea typeface="+mn-ea"/>
              </a:rPr>
              <a:t> كل عمل تجارى رياضي</a:t>
            </a:r>
            <a:r>
              <a:rPr lang="en-US" sz="2400" b="1" dirty="0">
                <a:ea typeface="+mn-ea"/>
              </a:rPr>
              <a:t> </a:t>
            </a:r>
            <a:r>
              <a:rPr lang="ar-SA" sz="2400" b="1" dirty="0">
                <a:ea typeface="+mn-ea"/>
              </a:rPr>
              <a:t>بما لا يتعارض مع القيم الرياضية التربوية</a:t>
            </a:r>
          </a:p>
          <a:p>
            <a:pPr marL="457200" indent="-457200" algn="just" eaLnBrk="1" fontAlgn="auto" hangingPunct="1">
              <a:lnSpc>
                <a:spcPct val="80000"/>
              </a:lnSpc>
              <a:spcAft>
                <a:spcPts val="0"/>
              </a:spcAft>
              <a:buClr>
                <a:schemeClr val="accent3"/>
              </a:buClr>
              <a:buNone/>
              <a:defRPr/>
            </a:pPr>
            <a:r>
              <a:rPr lang="ar-SA" sz="2800" b="1" u="sng" dirty="0">
                <a:ea typeface="+mn-ea"/>
              </a:rPr>
              <a:t>أهمية التسويق </a:t>
            </a:r>
            <a:r>
              <a:rPr lang="ar-IQ" sz="2800" b="1" u="sng" dirty="0">
                <a:ea typeface="+mn-ea"/>
              </a:rPr>
              <a:t> </a:t>
            </a:r>
            <a:r>
              <a:rPr lang="ar-SA" sz="2800" b="1" u="sng" dirty="0">
                <a:ea typeface="+mn-ea"/>
              </a:rPr>
              <a:t>الرياضي </a:t>
            </a:r>
            <a:r>
              <a:rPr lang="ar-SA" sz="2000" b="1" u="sng" dirty="0">
                <a:ea typeface="+mn-ea"/>
              </a:rPr>
              <a:t>( اقتصاديا </a:t>
            </a:r>
            <a:r>
              <a:rPr lang="ar-IQ" sz="2000" b="1" u="sng" dirty="0">
                <a:ea typeface="+mn-ea"/>
              </a:rPr>
              <a:t> </a:t>
            </a:r>
            <a:r>
              <a:rPr lang="ar-SA" sz="2000" b="1" u="sng" dirty="0">
                <a:ea typeface="+mn-ea"/>
              </a:rPr>
              <a:t>واجتماعيا)</a:t>
            </a:r>
            <a:endParaRPr lang="en-US" sz="2000" b="1" u="sng" dirty="0">
              <a:ea typeface="+mn-ea"/>
            </a:endParaRPr>
          </a:p>
          <a:p>
            <a:pPr marL="457200" indent="-457200" algn="just" eaLnBrk="1" fontAlgn="auto" hangingPunct="1">
              <a:lnSpc>
                <a:spcPct val="80000"/>
              </a:lnSpc>
              <a:spcAft>
                <a:spcPts val="0"/>
              </a:spcAft>
              <a:buClr>
                <a:schemeClr val="accent3"/>
              </a:buClr>
              <a:buNone/>
              <a:defRPr/>
            </a:pPr>
            <a:r>
              <a:rPr lang="en-US" sz="2400" b="1" dirty="0">
                <a:ea typeface="+mn-ea"/>
              </a:rPr>
              <a:t>1 </a:t>
            </a:r>
            <a:r>
              <a:rPr lang="ar-SA" sz="2400" b="1" dirty="0">
                <a:ea typeface="+mn-ea"/>
              </a:rPr>
              <a:t>جذب الاهتمام نحو ممارسة الرياضة</a:t>
            </a:r>
          </a:p>
          <a:p>
            <a:pPr marL="457200" indent="-457200" algn="just" eaLnBrk="1" fontAlgn="auto" hangingPunct="1">
              <a:lnSpc>
                <a:spcPct val="80000"/>
              </a:lnSpc>
              <a:spcAft>
                <a:spcPts val="0"/>
              </a:spcAft>
              <a:buClr>
                <a:schemeClr val="accent3"/>
              </a:buClr>
              <a:buNone/>
              <a:defRPr/>
            </a:pPr>
            <a:r>
              <a:rPr lang="ar-SA" sz="2400" b="1" dirty="0">
                <a:ea typeface="+mn-ea"/>
              </a:rPr>
              <a:t>2 مصدر لتنمية موارد المؤسسة الرياضية</a:t>
            </a:r>
          </a:p>
          <a:p>
            <a:pPr marL="457200" indent="-457200" algn="just" eaLnBrk="1" fontAlgn="auto" hangingPunct="1">
              <a:lnSpc>
                <a:spcPct val="80000"/>
              </a:lnSpc>
              <a:spcAft>
                <a:spcPts val="0"/>
              </a:spcAft>
              <a:buClr>
                <a:schemeClr val="accent3"/>
              </a:buClr>
              <a:buNone/>
              <a:defRPr/>
            </a:pPr>
            <a:r>
              <a:rPr lang="ar-SA" sz="2400" b="1" dirty="0">
                <a:ea typeface="+mn-ea"/>
              </a:rPr>
              <a:t>3 تنفيذ خطط أ لمؤسسة الرياضية والا رتقاء بما تقدمة من خدمات وبرامج عديدة</a:t>
            </a:r>
          </a:p>
          <a:p>
            <a:pPr marL="457200" indent="-457200" algn="just" eaLnBrk="1" fontAlgn="auto" hangingPunct="1">
              <a:lnSpc>
                <a:spcPct val="80000"/>
              </a:lnSpc>
              <a:spcAft>
                <a:spcPts val="0"/>
              </a:spcAft>
              <a:buClr>
                <a:schemeClr val="accent3"/>
              </a:buClr>
              <a:buNone/>
              <a:defRPr/>
            </a:pPr>
            <a:r>
              <a:rPr lang="ar-SA" sz="2400" b="1" dirty="0">
                <a:ea typeface="+mn-ea"/>
              </a:rPr>
              <a:t>4زيادة موارد الدولة من الضرائب وترشيد الدعم الحكومي</a:t>
            </a:r>
          </a:p>
          <a:p>
            <a:pPr marL="457200" indent="-457200" algn="just" eaLnBrk="1" fontAlgn="auto" hangingPunct="1">
              <a:lnSpc>
                <a:spcPct val="80000"/>
              </a:lnSpc>
              <a:spcAft>
                <a:spcPts val="0"/>
              </a:spcAft>
              <a:buClr>
                <a:schemeClr val="accent3"/>
              </a:buClr>
              <a:buFontTx/>
              <a:buAutoNum type="arabicPlain" startAt="5"/>
              <a:defRPr/>
            </a:pPr>
            <a:r>
              <a:rPr lang="ar-SA" sz="2400" b="1" dirty="0">
                <a:ea typeface="+mn-ea"/>
              </a:rPr>
              <a:t>توفير فر ص عمل جديدة</a:t>
            </a:r>
            <a:endParaRPr lang="en-US" sz="2400" b="1" dirty="0">
              <a:ea typeface="+mn-ea"/>
            </a:endParaRPr>
          </a:p>
          <a:p>
            <a:pPr marL="457200" indent="-457200" algn="just" eaLnBrk="1" fontAlgn="auto" hangingPunct="1">
              <a:lnSpc>
                <a:spcPct val="80000"/>
              </a:lnSpc>
              <a:spcAft>
                <a:spcPts val="0"/>
              </a:spcAft>
              <a:buClr>
                <a:schemeClr val="accent3"/>
              </a:buClr>
              <a:buNone/>
              <a:defRPr/>
            </a:pPr>
            <a:r>
              <a:rPr lang="en-US" sz="2400" b="1" dirty="0">
                <a:ea typeface="+mn-ea"/>
              </a:rPr>
              <a:t>6 </a:t>
            </a:r>
            <a:r>
              <a:rPr lang="ar-SA" sz="2400" b="1" dirty="0">
                <a:ea typeface="+mn-ea"/>
              </a:rPr>
              <a:t>ا  التفاعل الاجتماعي بين المؤسسة الرياضية وجمهور المستهلكين</a:t>
            </a:r>
            <a:endParaRPr lang="en-US" sz="2400" b="1" dirty="0">
              <a:ea typeface="+mn-ea"/>
            </a:endParaRPr>
          </a:p>
        </p:txBody>
      </p:sp>
    </p:spTree>
    <p:extLst>
      <p:ext uri="{BB962C8B-B14F-4D97-AF65-F5344CB8AC3E}">
        <p14:creationId xmlns:p14="http://schemas.microsoft.com/office/powerpoint/2010/main" val="4107596197"/>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35175" y="244475"/>
            <a:ext cx="8229600" cy="1143000"/>
          </a:xfrm>
        </p:spPr>
        <p:txBody>
          <a:bodyPr/>
          <a:lstStyle/>
          <a:p>
            <a:pPr algn="ctr" eaLnBrk="1" hangingPunct="1"/>
            <a:r>
              <a:rPr lang="ar-SA" altLang="ar-SA" sz="5400" b="1">
                <a:solidFill>
                  <a:srgbClr val="FF0000"/>
                </a:solidFill>
                <a:cs typeface="Andalus" panose="02020603050405020304" pitchFamily="18" charset="-78"/>
              </a:rPr>
              <a:t>إدارة التسويق</a:t>
            </a:r>
            <a:r>
              <a:rPr lang="ar-IQ" altLang="ar-SA" sz="5400" b="1">
                <a:solidFill>
                  <a:srgbClr val="FF0000"/>
                </a:solidFill>
                <a:cs typeface="Andalus" panose="02020603050405020304" pitchFamily="18" charset="-78"/>
              </a:rPr>
              <a:t>  </a:t>
            </a:r>
            <a:r>
              <a:rPr lang="en-US" altLang="ar-SA" sz="2800" b="1">
                <a:solidFill>
                  <a:srgbClr val="FF0000"/>
                </a:solidFill>
                <a:cs typeface="Andalus" panose="02020603050405020304" pitchFamily="18" charset="-78"/>
              </a:rPr>
              <a:t>marketing management</a:t>
            </a:r>
          </a:p>
        </p:txBody>
      </p:sp>
      <p:sp>
        <p:nvSpPr>
          <p:cNvPr id="5" name="مستطيل 4"/>
          <p:cNvSpPr/>
          <p:nvPr/>
        </p:nvSpPr>
        <p:spPr>
          <a:xfrm>
            <a:off x="1775520" y="1445870"/>
            <a:ext cx="8568952" cy="3724096"/>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defRPr/>
            </a:pPr>
            <a:endParaRPr lang="en-US" sz="2000" dirty="0">
              <a:solidFill>
                <a:prstClr val="black"/>
              </a:solidFill>
              <a:latin typeface="Times New Roman"/>
              <a:ea typeface="Times New Roman"/>
            </a:endParaRPr>
          </a:p>
          <a:p>
            <a:pPr marL="342900" indent="-342900" algn="just" fontAlgn="base">
              <a:spcBef>
                <a:spcPct val="0"/>
              </a:spcBef>
              <a:buFont typeface="+mj-lt"/>
              <a:buAutoNum type="arabicPeriod"/>
              <a:defRPr/>
            </a:pPr>
            <a:r>
              <a:rPr lang="ar-SA" sz="2400" b="1" dirty="0">
                <a:solidFill>
                  <a:prstClr val="black"/>
                </a:solidFill>
                <a:latin typeface="Times New Roman"/>
                <a:ea typeface="Times New Roman"/>
                <a:cs typeface="Simplified Arabic"/>
              </a:rPr>
              <a:t>تطبيق كافة مراحل العمليات الإدارية (تخطيط ـ تنظيم ـ توجيه</a:t>
            </a:r>
            <a:r>
              <a:rPr lang="ar-IQ" sz="2400" b="1" dirty="0">
                <a:solidFill>
                  <a:prstClr val="black"/>
                </a:solidFill>
                <a:latin typeface="Times New Roman"/>
                <a:ea typeface="Times New Roman"/>
                <a:cs typeface="Simplified Arabic"/>
              </a:rPr>
              <a:t> </a:t>
            </a:r>
            <a:r>
              <a:rPr lang="ar-SA" sz="2400" b="1" dirty="0">
                <a:solidFill>
                  <a:prstClr val="black"/>
                </a:solidFill>
                <a:latin typeface="Times New Roman"/>
                <a:ea typeface="Times New Roman"/>
                <a:cs typeface="Simplified Arabic"/>
              </a:rPr>
              <a:t> رقابة) على كافة الأنشطة التسويقية  (حيث يعنى التخطيط بتحديد الاستراتيجيات ووضع الخطط </a:t>
            </a:r>
            <a:r>
              <a:rPr lang="ar-SA" sz="2400" b="1" dirty="0" err="1">
                <a:solidFill>
                  <a:prstClr val="black"/>
                </a:solidFill>
                <a:latin typeface="Times New Roman"/>
                <a:ea typeface="Times New Roman"/>
                <a:cs typeface="Simplified Arabic"/>
              </a:rPr>
              <a:t>فى</a:t>
            </a:r>
            <a:r>
              <a:rPr lang="ar-SA" sz="2400" b="1" dirty="0">
                <a:solidFill>
                  <a:prstClr val="black"/>
                </a:solidFill>
                <a:latin typeface="Times New Roman"/>
                <a:ea typeface="Times New Roman"/>
                <a:cs typeface="Simplified Arabic"/>
              </a:rPr>
              <a:t> حين يتكفل التنظيم بتقنين العمل وتحديد المسئوليات ـ بينما يركز التوجيه على التعليمات والأوامر القيادية والتحفيزـ وتختتم الرقابة أطر الإهداءات والمقارنات بين ما</a:t>
            </a:r>
            <a:r>
              <a:rPr lang="ar-IQ" sz="2400" b="1" dirty="0">
                <a:solidFill>
                  <a:prstClr val="black"/>
                </a:solidFill>
                <a:latin typeface="Times New Roman"/>
                <a:ea typeface="Times New Roman"/>
                <a:cs typeface="Simplified Arabic"/>
              </a:rPr>
              <a:t> </a:t>
            </a:r>
            <a:r>
              <a:rPr lang="ar-SA" sz="2400" b="1" dirty="0">
                <a:solidFill>
                  <a:prstClr val="black"/>
                </a:solidFill>
                <a:latin typeface="Times New Roman"/>
                <a:ea typeface="Times New Roman"/>
                <a:cs typeface="Simplified Arabic"/>
              </a:rPr>
              <a:t>هو كائن وما</a:t>
            </a:r>
            <a:r>
              <a:rPr lang="ar-IQ" sz="2400" b="1" dirty="0">
                <a:solidFill>
                  <a:prstClr val="black"/>
                </a:solidFill>
                <a:latin typeface="Times New Roman"/>
                <a:ea typeface="Times New Roman"/>
                <a:cs typeface="Simplified Arabic"/>
              </a:rPr>
              <a:t> </a:t>
            </a:r>
            <a:r>
              <a:rPr lang="ar-SA" sz="2400" b="1" dirty="0">
                <a:solidFill>
                  <a:prstClr val="black"/>
                </a:solidFill>
                <a:latin typeface="Times New Roman"/>
                <a:ea typeface="Times New Roman"/>
                <a:cs typeface="Simplified Arabic"/>
              </a:rPr>
              <a:t>ينبغي أن يكون وصولا للأداء الأمثل</a:t>
            </a:r>
            <a:r>
              <a:rPr lang="en-US" sz="2400" b="1"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marL="53340" algn="just" fontAlgn="base">
              <a:spcBef>
                <a:spcPct val="0"/>
              </a:spcBef>
              <a:defRPr/>
            </a:pPr>
            <a:r>
              <a:rPr lang="en-US" sz="2400" b="1" dirty="0">
                <a:solidFill>
                  <a:prstClr val="black"/>
                </a:solidFill>
                <a:latin typeface="Simplified Arabic"/>
                <a:ea typeface="Times New Roman"/>
              </a:rPr>
              <a:t>2</a:t>
            </a:r>
            <a:r>
              <a:rPr lang="ar-SA" sz="2400" b="1" dirty="0">
                <a:solidFill>
                  <a:prstClr val="black"/>
                </a:solidFill>
                <a:latin typeface="Times New Roman"/>
                <a:ea typeface="Times New Roman"/>
                <a:cs typeface="Simplified Arabic"/>
              </a:rPr>
              <a:t>ـ   تفعيل التناسق بين عناصر المزيج التسويقي والترويجي بما يحقق أهداف المؤسسة الرياضية</a:t>
            </a:r>
            <a:endParaRPr lang="en-US" sz="2000" dirty="0">
              <a:solidFill>
                <a:prstClr val="black"/>
              </a:solidFill>
              <a:latin typeface="Times New Roman"/>
              <a:ea typeface="Times New Roman"/>
            </a:endParaRPr>
          </a:p>
          <a:p>
            <a:pPr marL="53340" algn="just" fontAlgn="base">
              <a:spcBef>
                <a:spcPct val="0"/>
              </a:spcBef>
              <a:defRPr/>
            </a:pPr>
            <a:r>
              <a:rPr lang="ar-SA" sz="2400" b="1" dirty="0">
                <a:solidFill>
                  <a:prstClr val="black"/>
                </a:solidFill>
                <a:latin typeface="Times New Roman"/>
                <a:ea typeface="Times New Roman"/>
                <a:cs typeface="Simplified Arabic"/>
              </a:rPr>
              <a:t>3ـ    تخفيض تكلفة أداء الأنشطة التسويقية والترويجية</a:t>
            </a:r>
            <a:r>
              <a:rPr lang="en-US" sz="2400" b="1"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marL="53340" algn="just" fontAlgn="base">
              <a:spcBef>
                <a:spcPct val="0"/>
              </a:spcBef>
              <a:defRPr/>
            </a:pPr>
            <a:r>
              <a:rPr lang="en-US" sz="2400" b="1" dirty="0">
                <a:solidFill>
                  <a:prstClr val="black"/>
                </a:solidFill>
                <a:latin typeface="Simplified Arabic"/>
                <a:ea typeface="Times New Roman"/>
              </a:rPr>
              <a:t> 4</a:t>
            </a:r>
            <a:r>
              <a:rPr lang="ar-SA" sz="2400" b="1" dirty="0">
                <a:solidFill>
                  <a:prstClr val="black"/>
                </a:solidFill>
                <a:latin typeface="Times New Roman"/>
                <a:ea typeface="Times New Roman"/>
                <a:cs typeface="Simplified Arabic"/>
              </a:rPr>
              <a:t>ـ    تحقيق التبادل </a:t>
            </a:r>
            <a:r>
              <a:rPr lang="ar-SA" sz="2400" b="1" dirty="0" err="1">
                <a:solidFill>
                  <a:prstClr val="black"/>
                </a:solidFill>
                <a:latin typeface="Times New Roman"/>
                <a:ea typeface="Times New Roman"/>
                <a:cs typeface="Simplified Arabic"/>
              </a:rPr>
              <a:t>النفعى</a:t>
            </a:r>
            <a:r>
              <a:rPr lang="ar-SA" sz="2400" b="1" dirty="0">
                <a:solidFill>
                  <a:prstClr val="black"/>
                </a:solidFill>
                <a:latin typeface="Times New Roman"/>
                <a:ea typeface="Times New Roman"/>
                <a:cs typeface="Simplified Arabic"/>
              </a:rPr>
              <a:t> بين المؤسسة الرياضية وجماهير المستفيدين </a:t>
            </a:r>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3317073438"/>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63" name="Rectangle 19"/>
          <p:cNvSpPr>
            <a:spLocks noGrp="1" noChangeArrowheads="1"/>
          </p:cNvSpPr>
          <p:nvPr>
            <p:ph type="ctrTitle"/>
          </p:nvPr>
        </p:nvSpPr>
        <p:spPr>
          <a:xfrm>
            <a:off x="1992313" y="214314"/>
            <a:ext cx="8229600" cy="982439"/>
          </a:xfrm>
          <a:extLst/>
        </p:spPr>
        <p:txBody>
          <a:bodyPr>
            <a:noAutofit/>
          </a:bodyPr>
          <a:lstStyle/>
          <a:p>
            <a:pPr eaLnBrk="1" fontAlgn="auto" hangingPunct="1">
              <a:spcAft>
                <a:spcPts val="0"/>
              </a:spcAft>
              <a:defRPr/>
            </a:pPr>
            <a:r>
              <a:rPr lang="ar-SA" sz="4800" dirty="0">
                <a:solidFill>
                  <a:srgbClr val="FFFF00"/>
                </a:solidFill>
                <a:cs typeface="Andalus" pitchFamily="2" charset="-78"/>
              </a:rPr>
              <a:t>العوامل البيئية المؤثرة على الأداء التسويقى</a:t>
            </a:r>
            <a:endParaRPr lang="en-US" sz="4800" dirty="0">
              <a:solidFill>
                <a:srgbClr val="FFFF00"/>
              </a:solidFill>
              <a:cs typeface="Andalus" pitchFamily="2" charset="-78"/>
            </a:endParaRPr>
          </a:p>
        </p:txBody>
      </p:sp>
      <p:sp>
        <p:nvSpPr>
          <p:cNvPr id="364564" name="Rectangle 20"/>
          <p:cNvSpPr>
            <a:spLocks noGrp="1" noChangeArrowheads="1"/>
          </p:cNvSpPr>
          <p:nvPr>
            <p:ph type="subTitle" idx="1"/>
          </p:nvPr>
        </p:nvSpPr>
        <p:spPr>
          <a:xfrm>
            <a:off x="1809751" y="1557339"/>
            <a:ext cx="8429625" cy="4657725"/>
          </a:xfrm>
          <a:solidFill>
            <a:schemeClr val="accent3">
              <a:lumMod val="40000"/>
              <a:lumOff val="60000"/>
            </a:schemeClr>
          </a:solidFill>
        </p:spPr>
        <p:txBody>
          <a:bodyPr>
            <a:normAutofit/>
          </a:bodyPr>
          <a:lstStyle/>
          <a:p>
            <a:pPr marR="0" eaLnBrk="1" hangingPunct="1">
              <a:lnSpc>
                <a:spcPct val="80000"/>
              </a:lnSpc>
              <a:defRPr/>
            </a:pPr>
            <a:r>
              <a:rPr lang="ar-SA" sz="2800" b="1" u="sng">
                <a:solidFill>
                  <a:schemeClr val="bg1"/>
                </a:solidFill>
                <a:cs typeface="Simplified Arabic" pitchFamily="18" charset="-78"/>
              </a:rPr>
              <a:t>المنافسة</a:t>
            </a:r>
            <a:r>
              <a:rPr lang="ar-SA" b="1" smtClean="0">
                <a:solidFill>
                  <a:schemeClr val="bg1"/>
                </a:solidFill>
                <a:cs typeface="Simplified Arabic" pitchFamily="18" charset="-78"/>
              </a:rPr>
              <a:t> </a:t>
            </a:r>
            <a:r>
              <a:rPr lang="ar-SA" sz="2000" b="1">
                <a:solidFill>
                  <a:schemeClr val="bg1"/>
                </a:solidFill>
                <a:cs typeface="Simplified Arabic" pitchFamily="18" charset="-78"/>
              </a:rPr>
              <a:t>”</a:t>
            </a:r>
            <a:r>
              <a:rPr lang="ar-SA" sz="2400" b="1">
                <a:solidFill>
                  <a:schemeClr val="bg1"/>
                </a:solidFill>
                <a:cs typeface="Simplified Arabic" pitchFamily="18" charset="-78"/>
              </a:rPr>
              <a:t>تؤدى المنافسة مع ا لمنظمات   الأخرى دورا هاما في تحفيز الأداء“</a:t>
            </a:r>
          </a:p>
          <a:p>
            <a:pPr marR="0" eaLnBrk="1" hangingPunct="1">
              <a:lnSpc>
                <a:spcPct val="80000"/>
              </a:lnSpc>
              <a:defRPr/>
            </a:pPr>
            <a:r>
              <a:rPr lang="ar-SA" sz="2800" b="1" u="sng">
                <a:solidFill>
                  <a:schemeClr val="bg1"/>
                </a:solidFill>
                <a:cs typeface="Simplified Arabic" pitchFamily="18" charset="-78"/>
              </a:rPr>
              <a:t>الظروف الاقتصادية</a:t>
            </a:r>
            <a:r>
              <a:rPr lang="ar-SA" sz="2400" b="1" u="sng">
                <a:solidFill>
                  <a:schemeClr val="bg1"/>
                </a:solidFill>
                <a:cs typeface="Simplified Arabic" pitchFamily="18" charset="-78"/>
              </a:rPr>
              <a:t>“ </a:t>
            </a:r>
            <a:r>
              <a:rPr lang="ar-SA" sz="2400" b="1">
                <a:solidFill>
                  <a:schemeClr val="bg1"/>
                </a:solidFill>
                <a:cs typeface="Simplified Arabic" pitchFamily="18" charset="-78"/>
              </a:rPr>
              <a:t>حيث تؤثر تصاعديا وتنازليا على النظام التسويقى وفقا للقوة الشرائية للمستفيدين</a:t>
            </a:r>
            <a:endParaRPr lang="ar-SA" b="1" smtClean="0">
              <a:solidFill>
                <a:schemeClr val="bg1"/>
              </a:solidFill>
              <a:cs typeface="Simplified Arabic" pitchFamily="18" charset="-78"/>
            </a:endParaRPr>
          </a:p>
          <a:p>
            <a:pPr marR="0" eaLnBrk="1" hangingPunct="1">
              <a:lnSpc>
                <a:spcPct val="80000"/>
              </a:lnSpc>
              <a:defRPr/>
            </a:pPr>
            <a:r>
              <a:rPr lang="ar-SA" sz="2800" b="1" u="sng">
                <a:solidFill>
                  <a:schemeClr val="bg1"/>
                </a:solidFill>
                <a:cs typeface="Simplified Arabic" pitchFamily="18" charset="-78"/>
              </a:rPr>
              <a:t>القيود القانونية والاتجاهات السياسية</a:t>
            </a:r>
            <a:r>
              <a:rPr lang="ar-SA" b="1" u="sng" smtClean="0">
                <a:solidFill>
                  <a:schemeClr val="bg1"/>
                </a:solidFill>
                <a:cs typeface="Simplified Arabic" pitchFamily="18" charset="-78"/>
              </a:rPr>
              <a:t>  </a:t>
            </a:r>
            <a:r>
              <a:rPr lang="ar-SA" sz="2400" b="1">
                <a:solidFill>
                  <a:schemeClr val="bg1"/>
                </a:solidFill>
                <a:cs typeface="Simplified Arabic" pitchFamily="18" charset="-78"/>
              </a:rPr>
              <a:t>”تؤدى القيود القانونية والاتجاهات السياسية دورا هاما في تحديد دور الأداء التسويقي  الحالي أو المستقبلي</a:t>
            </a:r>
          </a:p>
          <a:p>
            <a:pPr marR="0" eaLnBrk="1" hangingPunct="1">
              <a:lnSpc>
                <a:spcPct val="80000"/>
              </a:lnSpc>
              <a:defRPr/>
            </a:pPr>
            <a:r>
              <a:rPr lang="ar-SA" sz="2800" b="1" u="sng">
                <a:solidFill>
                  <a:schemeClr val="bg1"/>
                </a:solidFill>
                <a:cs typeface="Simplified Arabic" pitchFamily="18" charset="-78"/>
              </a:rPr>
              <a:t>تدخل الحكومة</a:t>
            </a:r>
            <a:r>
              <a:rPr lang="ar-SA" b="1" u="sng" smtClean="0">
                <a:solidFill>
                  <a:schemeClr val="bg1"/>
                </a:solidFill>
                <a:cs typeface="Simplified Arabic" pitchFamily="18" charset="-78"/>
              </a:rPr>
              <a:t> </a:t>
            </a:r>
            <a:r>
              <a:rPr lang="ar-SA" sz="2400" b="1" u="sng">
                <a:solidFill>
                  <a:schemeClr val="bg1"/>
                </a:solidFill>
                <a:cs typeface="Simplified Arabic" pitchFamily="18" charset="-78"/>
              </a:rPr>
              <a:t>”</a:t>
            </a:r>
            <a:r>
              <a:rPr lang="ar-SA" sz="2400" b="1">
                <a:solidFill>
                  <a:schemeClr val="bg1"/>
                </a:solidFill>
                <a:cs typeface="Simplified Arabic" pitchFamily="18" charset="-78"/>
              </a:rPr>
              <a:t>تؤثر القرارات الحكومية بطريق أو</a:t>
            </a:r>
            <a:r>
              <a:rPr lang="ar-IQ" sz="2400" b="1">
                <a:solidFill>
                  <a:schemeClr val="bg1"/>
                </a:solidFill>
                <a:cs typeface="Simplified Arabic" pitchFamily="18" charset="-78"/>
              </a:rPr>
              <a:t> </a:t>
            </a:r>
            <a:r>
              <a:rPr lang="ar-SA" sz="2400" b="1">
                <a:solidFill>
                  <a:schemeClr val="bg1"/>
                </a:solidFill>
                <a:cs typeface="Simplified Arabic" pitchFamily="18" charset="-78"/>
              </a:rPr>
              <a:t>بآخر</a:t>
            </a:r>
            <a:r>
              <a:rPr lang="ar-IQ" sz="2400" b="1">
                <a:solidFill>
                  <a:schemeClr val="bg1"/>
                </a:solidFill>
                <a:cs typeface="Simplified Arabic" pitchFamily="18" charset="-78"/>
              </a:rPr>
              <a:t> </a:t>
            </a:r>
            <a:r>
              <a:rPr lang="ar-SA" sz="2400" b="1">
                <a:solidFill>
                  <a:schemeClr val="bg1"/>
                </a:solidFill>
                <a:cs typeface="Simplified Arabic" pitchFamily="18" charset="-78"/>
              </a:rPr>
              <a:t>على النظام التسويقي الضرائب ـالتوظيف ـتحديد مجالات الاستثمارـ“</a:t>
            </a:r>
          </a:p>
          <a:p>
            <a:pPr marR="0" eaLnBrk="1" hangingPunct="1">
              <a:lnSpc>
                <a:spcPct val="80000"/>
              </a:lnSpc>
              <a:defRPr/>
            </a:pPr>
            <a:r>
              <a:rPr lang="ar-SA" sz="2800" b="1" u="sng">
                <a:solidFill>
                  <a:schemeClr val="bg1"/>
                </a:solidFill>
                <a:cs typeface="Simplified Arabic" pitchFamily="18" charset="-78"/>
              </a:rPr>
              <a:t>التطور التكنولوجي</a:t>
            </a:r>
            <a:r>
              <a:rPr lang="ar-SA" sz="2400" b="1">
                <a:solidFill>
                  <a:schemeClr val="bg1"/>
                </a:solidFill>
                <a:cs typeface="Simplified Arabic" pitchFamily="18" charset="-78"/>
              </a:rPr>
              <a:t>“ بما</a:t>
            </a:r>
            <a:r>
              <a:rPr lang="ar-IQ" sz="2400" b="1">
                <a:solidFill>
                  <a:schemeClr val="bg1"/>
                </a:solidFill>
                <a:cs typeface="Simplified Arabic" pitchFamily="18" charset="-78"/>
              </a:rPr>
              <a:t> </a:t>
            </a:r>
            <a:r>
              <a:rPr lang="ar-SA" sz="2400" b="1">
                <a:solidFill>
                  <a:schemeClr val="bg1"/>
                </a:solidFill>
                <a:cs typeface="Simplified Arabic" pitchFamily="18" charset="-78"/>
              </a:rPr>
              <a:t>يقدمه من دعم هائل لتطوير المنتج وتخفيض التكلفة وخد</a:t>
            </a:r>
            <a:r>
              <a:rPr lang="ar-IQ" sz="2400" b="1">
                <a:solidFill>
                  <a:schemeClr val="bg1"/>
                </a:solidFill>
                <a:cs typeface="Simplified Arabic" pitchFamily="18" charset="-78"/>
              </a:rPr>
              <a:t>د</a:t>
            </a:r>
            <a:r>
              <a:rPr lang="ar-SA" sz="2400" b="1">
                <a:solidFill>
                  <a:schemeClr val="bg1"/>
                </a:solidFill>
                <a:cs typeface="Simplified Arabic" pitchFamily="18" charset="-78"/>
              </a:rPr>
              <a:t>مات ما</a:t>
            </a:r>
            <a:r>
              <a:rPr lang="ar-IQ" sz="2400" b="1">
                <a:solidFill>
                  <a:schemeClr val="bg1"/>
                </a:solidFill>
                <a:cs typeface="Simplified Arabic" pitchFamily="18" charset="-78"/>
              </a:rPr>
              <a:t> </a:t>
            </a:r>
            <a:r>
              <a:rPr lang="ar-SA" sz="2400" b="1">
                <a:solidFill>
                  <a:schemeClr val="bg1"/>
                </a:solidFill>
                <a:cs typeface="Simplified Arabic" pitchFamily="18" charset="-78"/>
              </a:rPr>
              <a:t>بعد البيع“</a:t>
            </a:r>
          </a:p>
          <a:p>
            <a:pPr marR="0" eaLnBrk="1" hangingPunct="1">
              <a:lnSpc>
                <a:spcPct val="80000"/>
              </a:lnSpc>
              <a:defRPr/>
            </a:pPr>
            <a:r>
              <a:rPr lang="ar-SA" sz="2800" b="1" u="sng">
                <a:solidFill>
                  <a:schemeClr val="bg1"/>
                </a:solidFill>
                <a:cs typeface="Simplified Arabic" pitchFamily="18" charset="-78"/>
              </a:rPr>
              <a:t>الاتجاهات الثقافية المجتمعية</a:t>
            </a:r>
            <a:r>
              <a:rPr lang="ar-SA" b="1" u="sng" smtClean="0">
                <a:solidFill>
                  <a:schemeClr val="bg1"/>
                </a:solidFill>
                <a:cs typeface="Simplified Arabic" pitchFamily="18" charset="-78"/>
              </a:rPr>
              <a:t> </a:t>
            </a:r>
            <a:r>
              <a:rPr lang="ar-SA" sz="2400" b="1">
                <a:solidFill>
                  <a:schemeClr val="bg1"/>
                </a:solidFill>
                <a:cs typeface="Simplified Arabic" pitchFamily="18" charset="-78"/>
              </a:rPr>
              <a:t>” حيث يؤثر</a:t>
            </a:r>
            <a:r>
              <a:rPr lang="ar-IQ" sz="2400" b="1">
                <a:solidFill>
                  <a:schemeClr val="bg1"/>
                </a:solidFill>
                <a:cs typeface="Simplified Arabic" pitchFamily="18" charset="-78"/>
              </a:rPr>
              <a:t> </a:t>
            </a:r>
            <a:r>
              <a:rPr lang="ar-SA" sz="2400" b="1">
                <a:solidFill>
                  <a:schemeClr val="bg1"/>
                </a:solidFill>
                <a:cs typeface="Simplified Arabic" pitchFamily="18" charset="-78"/>
              </a:rPr>
              <a:t>الحراك الاجتماعي في الاتجاهات الثقافية السائدة بما يؤثر</a:t>
            </a:r>
            <a:r>
              <a:rPr lang="ar-IQ" sz="2400" b="1">
                <a:solidFill>
                  <a:schemeClr val="bg1"/>
                </a:solidFill>
                <a:cs typeface="Simplified Arabic" pitchFamily="18" charset="-78"/>
              </a:rPr>
              <a:t> </a:t>
            </a:r>
            <a:r>
              <a:rPr lang="ar-SA" sz="2400" b="1">
                <a:solidFill>
                  <a:schemeClr val="bg1"/>
                </a:solidFill>
                <a:cs typeface="Simplified Arabic" pitchFamily="18" charset="-78"/>
              </a:rPr>
              <a:t>على أنماط الحياة وسلوكيات المستفيدين“</a:t>
            </a:r>
          </a:p>
          <a:p>
            <a:pPr marR="0" eaLnBrk="1" hangingPunct="1">
              <a:lnSpc>
                <a:spcPct val="80000"/>
              </a:lnSpc>
              <a:defRPr/>
            </a:pPr>
            <a:endParaRPr lang="en-US" sz="2400" b="1">
              <a:solidFill>
                <a:schemeClr val="bg1"/>
              </a:solidFill>
              <a:cs typeface="Simplified Arabic" pitchFamily="18" charset="-78"/>
            </a:endParaRPr>
          </a:p>
        </p:txBody>
      </p:sp>
    </p:spTree>
    <p:extLst>
      <p:ext uri="{BB962C8B-B14F-4D97-AF65-F5344CB8AC3E}">
        <p14:creationId xmlns:p14="http://schemas.microsoft.com/office/powerpoint/2010/main" val="1608597252"/>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ctrTitle"/>
          </p:nvPr>
        </p:nvSpPr>
        <p:spPr>
          <a:xfrm>
            <a:off x="2063552" y="2276872"/>
            <a:ext cx="8229600" cy="3744416"/>
          </a:xfrm>
          <a:solidFill>
            <a:schemeClr val="tx1"/>
          </a:solidFill>
          <a:extLst/>
        </p:spPr>
        <p:txBody>
          <a:bodyPr>
            <a:noAutofit/>
          </a:bodyPr>
          <a:lstStyle/>
          <a:p>
            <a:pPr rtl="1" eaLnBrk="1" fontAlgn="auto" hangingPunct="1">
              <a:spcAft>
                <a:spcPts val="0"/>
              </a:spcAft>
              <a:defRPr/>
            </a:pPr>
            <a:r>
              <a:rPr lang="ar-SA" sz="5400" dirty="0">
                <a:solidFill>
                  <a:schemeClr val="bg1"/>
                </a:solidFill>
                <a:cs typeface="Andalus" pitchFamily="2" charset="-78"/>
              </a:rPr>
              <a:t/>
            </a:r>
            <a:br>
              <a:rPr lang="ar-SA" sz="5400" dirty="0">
                <a:solidFill>
                  <a:schemeClr val="bg1"/>
                </a:solidFill>
                <a:cs typeface="Andalus" pitchFamily="2" charset="-78"/>
              </a:rPr>
            </a:br>
            <a:r>
              <a:rPr lang="ar-SA" sz="5400" dirty="0">
                <a:solidFill>
                  <a:schemeClr val="bg1"/>
                </a:solidFill>
                <a:cs typeface="Andalus" pitchFamily="2" charset="-78"/>
              </a:rPr>
              <a:t/>
            </a:r>
            <a:br>
              <a:rPr lang="ar-SA" sz="5400" dirty="0">
                <a:solidFill>
                  <a:schemeClr val="bg1"/>
                </a:solidFill>
                <a:cs typeface="Andalus" pitchFamily="2" charset="-78"/>
              </a:rPr>
            </a:br>
            <a:r>
              <a:rPr lang="ar-SA" sz="5400" dirty="0">
                <a:solidFill>
                  <a:schemeClr val="bg1"/>
                </a:solidFill>
                <a:cs typeface="Andalus" pitchFamily="2" charset="-78"/>
              </a:rPr>
              <a:t/>
            </a:r>
            <a:br>
              <a:rPr lang="ar-SA" sz="5400" dirty="0">
                <a:solidFill>
                  <a:schemeClr val="bg1"/>
                </a:solidFill>
                <a:cs typeface="Andalus" pitchFamily="2" charset="-78"/>
              </a:rPr>
            </a:br>
            <a:r>
              <a:rPr lang="ar-SA" sz="5400" dirty="0">
                <a:solidFill>
                  <a:schemeClr val="bg1"/>
                </a:solidFill>
                <a:cs typeface="Andalus" pitchFamily="2" charset="-78"/>
              </a:rPr>
              <a:t>            فلسفة المنظمات</a:t>
            </a:r>
            <a:br>
              <a:rPr lang="ar-SA" sz="5400" dirty="0">
                <a:solidFill>
                  <a:schemeClr val="bg1"/>
                </a:solidFill>
                <a:cs typeface="Andalus" pitchFamily="2" charset="-78"/>
              </a:rPr>
            </a:br>
            <a:r>
              <a:rPr lang="ar-SA" sz="2800" dirty="0">
                <a:solidFill>
                  <a:schemeClr val="bg1"/>
                </a:solidFill>
                <a:cs typeface="Andalus" pitchFamily="2" charset="-78"/>
              </a:rPr>
              <a:t>هناك عدة مبادئ يمكن أن تشكل فلسفة المنظمة التسويقية</a:t>
            </a:r>
            <a:br>
              <a:rPr lang="ar-SA" sz="2800" dirty="0">
                <a:solidFill>
                  <a:schemeClr val="bg1"/>
                </a:solidFill>
                <a:cs typeface="Andalus" pitchFamily="2" charset="-78"/>
              </a:rPr>
            </a:br>
            <a:r>
              <a:rPr lang="ar-SA" sz="2000" dirty="0">
                <a:solidFill>
                  <a:schemeClr val="bg1"/>
                </a:solidFill>
                <a:latin typeface="Times New Roman" pitchFamily="18" charset="0"/>
                <a:cs typeface="Times New Roman" pitchFamily="18" charset="0"/>
              </a:rPr>
              <a:t>1ـ </a:t>
            </a:r>
            <a:r>
              <a:rPr lang="ar-SA" sz="2400" u="sng" dirty="0">
                <a:solidFill>
                  <a:schemeClr val="bg1"/>
                </a:solidFill>
                <a:latin typeface="Times New Roman" pitchFamily="18" charset="0"/>
                <a:cs typeface="Times New Roman" pitchFamily="18" charset="0"/>
              </a:rPr>
              <a:t>المفهوم الإنتاجي</a:t>
            </a:r>
            <a:r>
              <a:rPr lang="en-US" sz="2000" dirty="0">
                <a:solidFill>
                  <a:schemeClr val="bg1"/>
                </a:solidFill>
                <a:latin typeface="Times New Roman" pitchFamily="18" charset="0"/>
                <a:cs typeface="Times New Roman" pitchFamily="18" charset="0"/>
              </a:rPr>
              <a:t> production concept   </a:t>
            </a:r>
            <a:r>
              <a:rPr lang="ar-SA" sz="2000" dirty="0">
                <a:solidFill>
                  <a:schemeClr val="bg1"/>
                </a:solidFill>
                <a:latin typeface="Times New Roman" pitchFamily="18" charset="0"/>
                <a:cs typeface="Times New Roman" pitchFamily="18" charset="0"/>
              </a:rPr>
              <a:t>,هو من أقدم التوجهات التي تؤكد على أن المستفيد يفضل المنتجات والخدمات منخفضة التكلفة و الأفضل جودة لأن السلعة الجيدة تبيع نفسها</a:t>
            </a:r>
            <a:br>
              <a:rPr lang="ar-SA" sz="2000" dirty="0">
                <a:solidFill>
                  <a:schemeClr val="bg1"/>
                </a:solidFill>
                <a:latin typeface="Times New Roman" pitchFamily="18" charset="0"/>
                <a:cs typeface="Times New Roman" pitchFamily="18" charset="0"/>
              </a:rPr>
            </a:br>
            <a:r>
              <a:rPr lang="ar-SA" sz="2400" dirty="0">
                <a:solidFill>
                  <a:schemeClr val="bg1"/>
                </a:solidFill>
                <a:latin typeface="Times New Roman" pitchFamily="18" charset="0"/>
                <a:cs typeface="Times New Roman" pitchFamily="18" charset="0"/>
              </a:rPr>
              <a:t>2ـ </a:t>
            </a:r>
            <a:r>
              <a:rPr lang="ar-SA" sz="2400" u="sng" dirty="0">
                <a:solidFill>
                  <a:schemeClr val="bg1"/>
                </a:solidFill>
                <a:latin typeface="Times New Roman" pitchFamily="18" charset="0"/>
                <a:cs typeface="Times New Roman" pitchFamily="18" charset="0"/>
              </a:rPr>
              <a:t>المفهوم البيع</a:t>
            </a:r>
            <a:r>
              <a:rPr lang="ar-SA"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selling concept</a:t>
            </a:r>
            <a:r>
              <a:rPr lang="ar-SA" sz="2000" dirty="0">
                <a:solidFill>
                  <a:schemeClr val="bg1"/>
                </a:solidFill>
                <a:latin typeface="Times New Roman" pitchFamily="18" charset="0"/>
                <a:cs typeface="Times New Roman" pitchFamily="18" charset="0"/>
              </a:rPr>
              <a:t>   وفية يسود الاعتقاد بأن المستفيد لن يشترى إل إذا تم تكثيف الجهود الترويجية لاستثارته وأنة عادة ما ينسى أو يتناسى الخبرات السيئة السابقة   </a:t>
            </a:r>
            <a:br>
              <a:rPr lang="ar-SA" sz="2000" dirty="0">
                <a:solidFill>
                  <a:schemeClr val="bg1"/>
                </a:solidFill>
                <a:latin typeface="Times New Roman" pitchFamily="18" charset="0"/>
                <a:cs typeface="Times New Roman" pitchFamily="18" charset="0"/>
              </a:rPr>
            </a:br>
            <a:r>
              <a:rPr lang="ar-SA" sz="2000" dirty="0">
                <a:solidFill>
                  <a:schemeClr val="bg1"/>
                </a:solidFill>
                <a:latin typeface="Times New Roman" pitchFamily="18" charset="0"/>
                <a:cs typeface="Times New Roman" pitchFamily="18" charset="0"/>
              </a:rPr>
              <a:t>3ـ </a:t>
            </a:r>
            <a:r>
              <a:rPr lang="ar-SA" sz="2400" u="sng" dirty="0">
                <a:solidFill>
                  <a:schemeClr val="bg1"/>
                </a:solidFill>
                <a:latin typeface="Times New Roman" pitchFamily="18" charset="0"/>
                <a:cs typeface="Times New Roman" pitchFamily="18" charset="0"/>
              </a:rPr>
              <a:t>المفهوم التسويقى</a:t>
            </a:r>
            <a:r>
              <a:rPr lang="ar-SA"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marketing concept</a:t>
            </a:r>
            <a:r>
              <a:rPr lang="ar-SA" sz="2000" dirty="0">
                <a:solidFill>
                  <a:schemeClr val="bg1"/>
                </a:solidFill>
                <a:latin typeface="Times New Roman" pitchFamily="18" charset="0"/>
                <a:cs typeface="Times New Roman" pitchFamily="18" charset="0"/>
              </a:rPr>
              <a:t>  حيث يتبنى ( التركيز على السوق ـالتوجه لاحتياجات المستفيدـ التسويق المتكامل بين كافة إدارات المنظمة بوظائفها المختلفة                                                   </a:t>
            </a:r>
            <a:br>
              <a:rPr lang="ar-SA" sz="2000" dirty="0">
                <a:solidFill>
                  <a:schemeClr val="bg1"/>
                </a:solidFill>
                <a:latin typeface="Times New Roman" pitchFamily="18" charset="0"/>
                <a:cs typeface="Times New Roman" pitchFamily="18" charset="0"/>
              </a:rPr>
            </a:br>
            <a:r>
              <a:rPr lang="ar-SA" sz="2000" dirty="0">
                <a:solidFill>
                  <a:schemeClr val="bg1"/>
                </a:solidFill>
                <a:latin typeface="Times New Roman" pitchFamily="18" charset="0"/>
                <a:cs typeface="Times New Roman" pitchFamily="18" charset="0"/>
              </a:rPr>
              <a:t>4ـ   </a:t>
            </a:r>
            <a:r>
              <a:rPr lang="ar-SA" sz="2400" u="sng" dirty="0">
                <a:solidFill>
                  <a:schemeClr val="bg1"/>
                </a:solidFill>
                <a:latin typeface="Times New Roman" pitchFamily="18" charset="0"/>
                <a:cs typeface="Times New Roman" pitchFamily="18" charset="0"/>
              </a:rPr>
              <a:t>التوجه بالأرباح</a:t>
            </a:r>
            <a:r>
              <a:rPr lang="ar-SA" sz="2000" dirty="0">
                <a:solidFill>
                  <a:schemeClr val="bg1"/>
                </a:solidFill>
                <a:latin typeface="Times New Roman" pitchFamily="18" charset="0"/>
                <a:cs typeface="Times New Roman" pitchFamily="18" charset="0"/>
              </a:rPr>
              <a:t> مما يؤدى الى تحقيق أهداف المنظمة  سواء أكانت</a:t>
            </a:r>
            <a:r>
              <a:rPr lang="ar-SA" sz="2000" dirty="0">
                <a:solidFill>
                  <a:schemeClr val="bg1"/>
                </a:solidFill>
                <a:latin typeface="Arial Black" pitchFamily="34" charset="0"/>
                <a:cs typeface="Andalus" pitchFamily="2" charset="-78"/>
              </a:rPr>
              <a:t> ربحية كمنظمات الأعمال  أو توفير الموارد اللازمة لتقديم الخدمات</a:t>
            </a:r>
            <a:br>
              <a:rPr lang="ar-SA" sz="2000" dirty="0">
                <a:solidFill>
                  <a:schemeClr val="bg1"/>
                </a:solidFill>
                <a:latin typeface="Arial Black" pitchFamily="34" charset="0"/>
                <a:cs typeface="Andalus" pitchFamily="2" charset="-78"/>
              </a:rPr>
            </a:br>
            <a:r>
              <a:rPr lang="ar-SA" sz="2000" dirty="0">
                <a:solidFill>
                  <a:schemeClr val="bg1"/>
                </a:solidFill>
                <a:latin typeface="Arial Black" pitchFamily="34" charset="0"/>
                <a:cs typeface="Andalus" pitchFamily="2" charset="-78"/>
              </a:rPr>
              <a:t>5 ـ </a:t>
            </a:r>
            <a:r>
              <a:rPr lang="ar-SA" sz="2400" u="sng" dirty="0">
                <a:solidFill>
                  <a:schemeClr val="bg1"/>
                </a:solidFill>
                <a:latin typeface="Arial Black" pitchFamily="34" charset="0"/>
                <a:cs typeface="Times New Roman" pitchFamily="18" charset="0"/>
              </a:rPr>
              <a:t>المفهوم الإجتماعى</a:t>
            </a:r>
            <a:r>
              <a:rPr lang="ar-SA" sz="2000" dirty="0">
                <a:solidFill>
                  <a:schemeClr val="bg1"/>
                </a:solidFill>
                <a:latin typeface="Arial Black" pitchFamily="34" charset="0"/>
                <a:cs typeface="Andalus" pitchFamily="2" charset="-78"/>
              </a:rPr>
              <a:t>  </a:t>
            </a:r>
            <a:r>
              <a:rPr lang="en-US" sz="1800" dirty="0">
                <a:solidFill>
                  <a:schemeClr val="bg1"/>
                </a:solidFill>
                <a:latin typeface="Arial Black" pitchFamily="34" charset="0"/>
                <a:cs typeface="Andalus" pitchFamily="2" charset="-78"/>
              </a:rPr>
              <a:t>concept</a:t>
            </a:r>
            <a:r>
              <a:rPr lang="ar-SA" sz="1800" dirty="0">
                <a:solidFill>
                  <a:schemeClr val="bg1"/>
                </a:solidFill>
                <a:latin typeface="Arial Black" pitchFamily="34" charset="0"/>
                <a:cs typeface="Andalus" pitchFamily="2" charset="-78"/>
              </a:rPr>
              <a:t>  </a:t>
            </a:r>
            <a:r>
              <a:rPr lang="en-US" sz="1800" dirty="0">
                <a:solidFill>
                  <a:schemeClr val="bg1"/>
                </a:solidFill>
                <a:latin typeface="Arial Black" pitchFamily="34" charset="0"/>
                <a:cs typeface="Andalus" pitchFamily="2" charset="-78"/>
              </a:rPr>
              <a:t>social</a:t>
            </a:r>
            <a:r>
              <a:rPr lang="ar-SA" sz="2000" dirty="0">
                <a:solidFill>
                  <a:schemeClr val="bg1"/>
                </a:solidFill>
                <a:latin typeface="Arial Black" pitchFamily="34" charset="0"/>
                <a:cs typeface="Andalus" pitchFamily="2" charset="-78"/>
              </a:rPr>
              <a:t>   </a:t>
            </a:r>
            <a:r>
              <a:rPr lang="ar-SA" sz="2000" dirty="0">
                <a:solidFill>
                  <a:schemeClr val="bg1"/>
                </a:solidFill>
                <a:latin typeface="Arial Black" pitchFamily="34" charset="0"/>
                <a:cs typeface="Times New Roman" pitchFamily="18" charset="0"/>
              </a:rPr>
              <a:t>التركيز على احتياجات المجتمع  بدلا من احتياجات المستهلكـ التركيز على تحقيق رفاهية الفرد والجماعة ـ    التركيز على مفردات النظام  ككل           </a:t>
            </a:r>
            <a:br>
              <a:rPr lang="ar-SA" sz="2000" dirty="0">
                <a:solidFill>
                  <a:schemeClr val="bg1"/>
                </a:solidFill>
                <a:latin typeface="Arial Black" pitchFamily="34" charset="0"/>
                <a:cs typeface="Times New Roman" pitchFamily="18" charset="0"/>
              </a:rPr>
            </a:br>
            <a:endParaRPr lang="en-US" sz="2000" dirty="0">
              <a:solidFill>
                <a:schemeClr val="bg1"/>
              </a:solidFill>
              <a:latin typeface="Arial Black" pitchFamily="34" charset="0"/>
              <a:cs typeface="Times New Roman" pitchFamily="18" charset="0"/>
            </a:endParaRPr>
          </a:p>
        </p:txBody>
      </p:sp>
      <p:sp>
        <p:nvSpPr>
          <p:cNvPr id="20483" name="Rectangle 8"/>
          <p:cNvSpPr>
            <a:spLocks noChangeArrowheads="1"/>
          </p:cNvSpPr>
          <p:nvPr/>
        </p:nvSpPr>
        <p:spPr bwMode="auto">
          <a:xfrm flipH="1" flipV="1">
            <a:off x="-1096963" y="3646488"/>
            <a:ext cx="184150" cy="366712"/>
          </a:xfrm>
          <a:prstGeom prst="rect">
            <a:avLst/>
          </a:prstGeom>
          <a:noFill/>
          <a:ln>
            <a:noFill/>
          </a:ln>
          <a:effectLst>
            <a:outerShdw dist="35921" dir="2700000" algn="ctr" rotWithShape="0">
              <a:schemeClr val="bg2">
                <a:alpha val="79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a:spAutoFit/>
          </a:bodyPr>
          <a:lstStyle>
            <a:lvl1pPr marL="342900" indent="-342900"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lvl="1" fontAlgn="base">
              <a:spcBef>
                <a:spcPct val="0"/>
              </a:spcBef>
              <a:spcAft>
                <a:spcPct val="0"/>
              </a:spcAft>
              <a:buClrTx/>
              <a:buSzTx/>
              <a:buNone/>
            </a:pPr>
            <a:endParaRPr lang="en-US" altLang="ar-SA" sz="1800"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83436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71012"/>
                                        </p:tgtEl>
                                        <p:attrNameLst>
                                          <p:attrName>style.visibility</p:attrName>
                                        </p:attrNameLst>
                                      </p:cBhvr>
                                      <p:to>
                                        <p:strVal val="visible"/>
                                      </p:to>
                                    </p:set>
                                    <p:anim by="(-#ppt_w*2)" calcmode="lin" valueType="num">
                                      <p:cBhvr rctx="PPT">
                                        <p:cTn id="7" dur="500" autoRev="1" fill="hold">
                                          <p:stCondLst>
                                            <p:cond delay="0"/>
                                          </p:stCondLst>
                                        </p:cTn>
                                        <p:tgtEl>
                                          <p:spTgt spid="171012"/>
                                        </p:tgtEl>
                                        <p:attrNameLst>
                                          <p:attrName>ppt_w</p:attrName>
                                        </p:attrNameLst>
                                      </p:cBhvr>
                                    </p:anim>
                                    <p:anim by="(#ppt_w*0.50)" calcmode="lin" valueType="num">
                                      <p:cBhvr>
                                        <p:cTn id="8" dur="500" decel="50000" autoRev="1" fill="hold">
                                          <p:stCondLst>
                                            <p:cond delay="0"/>
                                          </p:stCondLst>
                                        </p:cTn>
                                        <p:tgtEl>
                                          <p:spTgt spid="171012"/>
                                        </p:tgtEl>
                                        <p:attrNameLst>
                                          <p:attrName>ppt_x</p:attrName>
                                        </p:attrNameLst>
                                      </p:cBhvr>
                                    </p:anim>
                                    <p:anim from="(-#ppt_h/2)" to="(#ppt_y)" calcmode="lin" valueType="num">
                                      <p:cBhvr>
                                        <p:cTn id="9" dur="1000" fill="hold">
                                          <p:stCondLst>
                                            <p:cond delay="0"/>
                                          </p:stCondLst>
                                        </p:cTn>
                                        <p:tgtEl>
                                          <p:spTgt spid="171012"/>
                                        </p:tgtEl>
                                        <p:attrNameLst>
                                          <p:attrName>ppt_y</p:attrName>
                                        </p:attrNameLst>
                                      </p:cBhvr>
                                    </p:anim>
                                    <p:animRot by="21600000">
                                      <p:cBhvr>
                                        <p:cTn id="10" dur="1000" fill="hold">
                                          <p:stCondLst>
                                            <p:cond delay="0"/>
                                          </p:stCondLst>
                                        </p:cTn>
                                        <p:tgtEl>
                                          <p:spTgt spid="1710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45" name="Rectangle 17"/>
          <p:cNvSpPr>
            <a:spLocks noGrp="1" noChangeArrowheads="1"/>
          </p:cNvSpPr>
          <p:nvPr>
            <p:ph type="title"/>
          </p:nvPr>
        </p:nvSpPr>
        <p:spPr>
          <a:xfrm>
            <a:off x="2095500" y="428625"/>
            <a:ext cx="8229600" cy="5664671"/>
          </a:xfrm>
          <a:solidFill>
            <a:srgbClr val="00B050"/>
          </a:solidFill>
          <a:extLst/>
        </p:spPr>
        <p:txBody>
          <a:bodyPr/>
          <a:lstStyle/>
          <a:p>
            <a:pPr algn="ctr" rtl="1" eaLnBrk="1" fontAlgn="auto" hangingPunct="1">
              <a:spcAft>
                <a:spcPts val="0"/>
              </a:spcAft>
              <a:defRPr/>
            </a:pPr>
            <a:r>
              <a:rPr lang="ar-SA" sz="8000" dirty="0">
                <a:solidFill>
                  <a:srgbClr val="FFFF00"/>
                </a:solidFill>
                <a:cs typeface="Andalus" pitchFamily="2" charset="-78"/>
              </a:rPr>
              <a:t>عناصر المزيج التسويقى</a:t>
            </a:r>
            <a:r>
              <a:rPr lang="ar-SA" sz="7200" dirty="0">
                <a:solidFill>
                  <a:srgbClr val="FFFF00"/>
                </a:solidFill>
                <a:cs typeface="Andalus" pitchFamily="2" charset="-78"/>
              </a:rPr>
              <a:t/>
            </a:r>
            <a:br>
              <a:rPr lang="ar-SA" sz="7200" dirty="0">
                <a:solidFill>
                  <a:srgbClr val="FFFF00"/>
                </a:solidFill>
                <a:cs typeface="Andalus" pitchFamily="2" charset="-78"/>
              </a:rPr>
            </a:br>
            <a:r>
              <a:rPr lang="en-US" sz="4400" dirty="0">
                <a:solidFill>
                  <a:srgbClr val="FFFF00"/>
                </a:solidFill>
                <a:cs typeface="Andalus" pitchFamily="2" charset="-78"/>
              </a:rPr>
              <a:t>marketing mix</a:t>
            </a:r>
            <a:r>
              <a:rPr lang="ar-SA" sz="4400" dirty="0">
                <a:solidFill>
                  <a:srgbClr val="FFFF00"/>
                </a:solidFill>
                <a:cs typeface="Andalus" pitchFamily="2" charset="-78"/>
              </a:rPr>
              <a:t/>
            </a:r>
            <a:br>
              <a:rPr lang="ar-SA" sz="4400" dirty="0">
                <a:solidFill>
                  <a:srgbClr val="FFFF00"/>
                </a:solidFill>
                <a:cs typeface="Andalus" pitchFamily="2" charset="-78"/>
              </a:rPr>
            </a:br>
            <a:r>
              <a:rPr lang="ar-SA" sz="4400" dirty="0">
                <a:solidFill>
                  <a:srgbClr val="FFFF00"/>
                </a:solidFill>
                <a:cs typeface="Andalus" pitchFamily="2" charset="-78"/>
              </a:rPr>
              <a:t/>
            </a:r>
            <a:br>
              <a:rPr lang="ar-SA" sz="4400" dirty="0">
                <a:solidFill>
                  <a:srgbClr val="FFFF00"/>
                </a:solidFill>
                <a:cs typeface="Andalus" pitchFamily="2" charset="-78"/>
              </a:rPr>
            </a:br>
            <a:r>
              <a:rPr lang="ar-SA" sz="4400" dirty="0">
                <a:solidFill>
                  <a:srgbClr val="FFFF00"/>
                </a:solidFill>
                <a:cs typeface="Andalus" pitchFamily="2" charset="-78"/>
              </a:rPr>
              <a:t>          </a:t>
            </a:r>
            <a:r>
              <a:rPr lang="en-US" sz="4400" dirty="0">
                <a:solidFill>
                  <a:srgbClr val="FFFF00"/>
                </a:solidFill>
                <a:cs typeface="Andalus" pitchFamily="2" charset="-78"/>
              </a:rPr>
              <a:t>1</a:t>
            </a:r>
            <a:r>
              <a:rPr lang="ar-SA" sz="4400" dirty="0">
                <a:solidFill>
                  <a:srgbClr val="FFFF00"/>
                </a:solidFill>
                <a:cs typeface="Andalus" pitchFamily="2" charset="-78"/>
              </a:rPr>
              <a:t>_          المنتج أو السلعة ” </a:t>
            </a:r>
            <a:r>
              <a:rPr lang="en-US" sz="3200" dirty="0">
                <a:solidFill>
                  <a:srgbClr val="FFFF00"/>
                </a:solidFill>
                <a:cs typeface="Andalus" pitchFamily="2" charset="-78"/>
              </a:rPr>
              <a:t>Product</a:t>
            </a:r>
            <a:r>
              <a:rPr lang="en-US" sz="4400" dirty="0">
                <a:solidFill>
                  <a:srgbClr val="FFFF00"/>
                </a:solidFill>
                <a:cs typeface="Andalus" pitchFamily="2" charset="-78"/>
              </a:rPr>
              <a:t/>
            </a:r>
            <a:br>
              <a:rPr lang="en-US" sz="4400" dirty="0">
                <a:solidFill>
                  <a:srgbClr val="FFFF00"/>
                </a:solidFill>
                <a:cs typeface="Andalus" pitchFamily="2" charset="-78"/>
              </a:rPr>
            </a:br>
            <a:r>
              <a:rPr lang="ar-SA" sz="4400" dirty="0">
                <a:solidFill>
                  <a:srgbClr val="FFFF00"/>
                </a:solidFill>
                <a:cs typeface="Andalus" pitchFamily="2" charset="-78"/>
              </a:rPr>
              <a:t>   2ـ        السعر أو الثمن“ </a:t>
            </a:r>
            <a:r>
              <a:rPr lang="en-US" sz="3200" dirty="0">
                <a:solidFill>
                  <a:srgbClr val="FFFF00"/>
                </a:solidFill>
                <a:cs typeface="Andalus" pitchFamily="2" charset="-78"/>
              </a:rPr>
              <a:t>Price</a:t>
            </a:r>
            <a:r>
              <a:rPr lang="ar-SA" sz="3200" dirty="0">
                <a:solidFill>
                  <a:srgbClr val="FFFF00"/>
                </a:solidFill>
                <a:cs typeface="Andalus" pitchFamily="2" charset="-78"/>
              </a:rPr>
              <a:t>“</a:t>
            </a:r>
            <a:br>
              <a:rPr lang="ar-SA" sz="3200" dirty="0">
                <a:solidFill>
                  <a:srgbClr val="FFFF00"/>
                </a:solidFill>
                <a:cs typeface="Andalus" pitchFamily="2" charset="-78"/>
              </a:rPr>
            </a:br>
            <a:r>
              <a:rPr lang="ar-SA" sz="4400" dirty="0">
                <a:solidFill>
                  <a:srgbClr val="FFFF00"/>
                </a:solidFill>
                <a:cs typeface="Andalus" pitchFamily="2" charset="-78"/>
              </a:rPr>
              <a:t>      3 ـ      المكان أو الموقع ” </a:t>
            </a:r>
            <a:r>
              <a:rPr lang="en-US" sz="3200" dirty="0">
                <a:solidFill>
                  <a:srgbClr val="FFFF00"/>
                </a:solidFill>
                <a:cs typeface="Andalus" pitchFamily="2" charset="-78"/>
              </a:rPr>
              <a:t>place</a:t>
            </a:r>
            <a:r>
              <a:rPr lang="ar-SA" sz="3200" dirty="0">
                <a:solidFill>
                  <a:srgbClr val="FFFF00"/>
                </a:solidFill>
                <a:cs typeface="Andalus" pitchFamily="2" charset="-78"/>
              </a:rPr>
              <a:t>“</a:t>
            </a:r>
            <a:r>
              <a:rPr lang="ar-SA" sz="4400" dirty="0">
                <a:solidFill>
                  <a:srgbClr val="FFFF00"/>
                </a:solidFill>
                <a:cs typeface="Andalus" pitchFamily="2" charset="-78"/>
              </a:rPr>
              <a:t/>
            </a:r>
            <a:br>
              <a:rPr lang="ar-SA" sz="4400" dirty="0">
                <a:solidFill>
                  <a:srgbClr val="FFFF00"/>
                </a:solidFill>
                <a:cs typeface="Andalus" pitchFamily="2" charset="-78"/>
              </a:rPr>
            </a:br>
            <a:r>
              <a:rPr lang="ar-SA" sz="4400" dirty="0">
                <a:solidFill>
                  <a:srgbClr val="FFFF00"/>
                </a:solidFill>
                <a:cs typeface="Andalus" pitchFamily="2" charset="-78"/>
              </a:rPr>
              <a:t>            4ـ             الترويج         </a:t>
            </a:r>
            <a:r>
              <a:rPr lang="ar-SA" sz="3200" b="1" dirty="0">
                <a:solidFill>
                  <a:srgbClr val="FFFF00"/>
                </a:solidFill>
                <a:cs typeface="Andalus" pitchFamily="2" charset="-78"/>
              </a:rPr>
              <a:t>”</a:t>
            </a:r>
            <a:r>
              <a:rPr lang="en-US" sz="3200" b="1" dirty="0">
                <a:solidFill>
                  <a:srgbClr val="FFFF00"/>
                </a:solidFill>
                <a:cs typeface="Andalus" pitchFamily="2" charset="-78"/>
              </a:rPr>
              <a:t>promotion</a:t>
            </a:r>
            <a:r>
              <a:rPr lang="ar-SA" sz="3200" b="1" dirty="0">
                <a:solidFill>
                  <a:srgbClr val="FFFF00"/>
                </a:solidFill>
                <a:cs typeface="Andalus" pitchFamily="2" charset="-78"/>
              </a:rPr>
              <a:t>“</a:t>
            </a:r>
            <a:endParaRPr lang="en-US" sz="3200" b="1" dirty="0">
              <a:solidFill>
                <a:srgbClr val="FFFF00"/>
              </a:solidFill>
              <a:cs typeface="Andalus" pitchFamily="2" charset="-78"/>
            </a:endParaRPr>
          </a:p>
        </p:txBody>
      </p:sp>
    </p:spTree>
    <p:extLst>
      <p:ext uri="{BB962C8B-B14F-4D97-AF65-F5344CB8AC3E}">
        <p14:creationId xmlns:p14="http://schemas.microsoft.com/office/powerpoint/2010/main" val="2192053152"/>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ctrTitle"/>
          </p:nvPr>
        </p:nvSpPr>
        <p:spPr>
          <a:xfrm>
            <a:off x="1774825" y="357189"/>
            <a:ext cx="8535988" cy="5857875"/>
          </a:xfrm>
          <a:extLst/>
        </p:spPr>
        <p:txBody>
          <a:bodyPr/>
          <a:lstStyle/>
          <a:p>
            <a:pPr eaLnBrk="1" fontAlgn="auto" hangingPunct="1">
              <a:spcAft>
                <a:spcPts val="0"/>
              </a:spcAft>
              <a:defRPr/>
            </a:pPr>
            <a:r>
              <a:rPr lang="ar-SA" dirty="0" smtClean="0">
                <a:solidFill>
                  <a:srgbClr val="FFFF00"/>
                </a:solidFill>
                <a:cs typeface="Andalus" pitchFamily="2" charset="-78"/>
              </a:rPr>
              <a:t>أولا :المنتج </a:t>
            </a:r>
            <a:r>
              <a:rPr lang="en-US" sz="3600" dirty="0">
                <a:solidFill>
                  <a:srgbClr val="FFFF00"/>
                </a:solidFill>
                <a:cs typeface="Andalus" pitchFamily="2" charset="-78"/>
              </a:rPr>
              <a:t>product</a:t>
            </a:r>
            <a:br>
              <a:rPr lang="en-US" sz="3600" dirty="0">
                <a:solidFill>
                  <a:srgbClr val="FFFF00"/>
                </a:solidFill>
                <a:cs typeface="Andalus" pitchFamily="2" charset="-78"/>
              </a:rPr>
            </a:br>
            <a:r>
              <a:rPr lang="ar-SA" sz="3600" dirty="0">
                <a:solidFill>
                  <a:srgbClr val="FFFF00"/>
                </a:solidFill>
                <a:cs typeface="Andalus" pitchFamily="2" charset="-78"/>
              </a:rPr>
              <a:t>1ـ تعد السلعة هي المحور الاساس الذى يبنى علية المزيج التسويقى</a:t>
            </a:r>
            <a:r>
              <a:rPr lang="en-US" sz="3600" dirty="0">
                <a:solidFill>
                  <a:srgbClr val="FFFF00"/>
                </a:solidFill>
                <a:cs typeface="Andalus" pitchFamily="2" charset="-78"/>
              </a:rPr>
              <a:t/>
            </a:r>
            <a:br>
              <a:rPr lang="en-US" sz="3600" dirty="0">
                <a:solidFill>
                  <a:srgbClr val="FFFF00"/>
                </a:solidFill>
                <a:cs typeface="Andalus" pitchFamily="2" charset="-78"/>
              </a:rPr>
            </a:br>
            <a:r>
              <a:rPr lang="ar-SA" sz="3600" dirty="0">
                <a:solidFill>
                  <a:srgbClr val="FFFF00"/>
                </a:solidFill>
                <a:cs typeface="Andalus" pitchFamily="2" charset="-78"/>
              </a:rPr>
              <a:t>2ـ    السلعة الرياضية  هي أي منتج يلبى الرغبات الرياضية للعميل</a:t>
            </a:r>
            <a:br>
              <a:rPr lang="ar-SA" sz="3600" dirty="0">
                <a:solidFill>
                  <a:srgbClr val="FFFF00"/>
                </a:solidFill>
                <a:cs typeface="Andalus" pitchFamily="2" charset="-78"/>
              </a:rPr>
            </a:br>
            <a:r>
              <a:rPr lang="ar-SA" sz="3600" dirty="0">
                <a:solidFill>
                  <a:srgbClr val="FFFF00"/>
                </a:solidFill>
                <a:cs typeface="Andalus" pitchFamily="2" charset="-78"/>
              </a:rPr>
              <a:t>3 ـ  هناك مستهلكين كثر و بالطبع منافسين أكثر</a:t>
            </a:r>
            <a:r>
              <a:rPr lang="en-US" sz="3600" dirty="0">
                <a:solidFill>
                  <a:srgbClr val="FFFF00"/>
                </a:solidFill>
                <a:cs typeface="Andalus" pitchFamily="2" charset="-78"/>
              </a:rPr>
              <a:t>	</a:t>
            </a:r>
            <a:br>
              <a:rPr lang="en-US" sz="3600" dirty="0">
                <a:solidFill>
                  <a:srgbClr val="FFFF00"/>
                </a:solidFill>
                <a:cs typeface="Andalus" pitchFamily="2" charset="-78"/>
              </a:rPr>
            </a:br>
            <a:r>
              <a:rPr lang="ar-SA" sz="3600" dirty="0">
                <a:solidFill>
                  <a:srgbClr val="FFFF00"/>
                </a:solidFill>
                <a:cs typeface="Andalus" pitchFamily="2" charset="-78"/>
              </a:rPr>
              <a:t> 4ـ   من المهم تلبية احتياجات العملاء وليس التركيز فقط على منتجات أو حامات بعينها</a:t>
            </a:r>
            <a:r>
              <a:rPr lang="en-US" sz="3600" dirty="0">
                <a:solidFill>
                  <a:srgbClr val="FFFF00"/>
                </a:solidFill>
                <a:cs typeface="Andalus" pitchFamily="2" charset="-78"/>
              </a:rPr>
              <a:t>		</a:t>
            </a:r>
          </a:p>
        </p:txBody>
      </p:sp>
    </p:spTree>
    <p:extLst>
      <p:ext uri="{BB962C8B-B14F-4D97-AF65-F5344CB8AC3E}">
        <p14:creationId xmlns:p14="http://schemas.microsoft.com/office/powerpoint/2010/main" val="2231486118"/>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4" name="Rectangle 4"/>
          <p:cNvSpPr>
            <a:spLocks noGrp="1" noChangeArrowheads="1"/>
          </p:cNvSpPr>
          <p:nvPr>
            <p:ph type="ctrTitle"/>
          </p:nvPr>
        </p:nvSpPr>
        <p:spPr>
          <a:xfrm>
            <a:off x="1992313" y="214314"/>
            <a:ext cx="8229600" cy="1500187"/>
          </a:xfrm>
          <a:extLst/>
        </p:spPr>
        <p:txBody>
          <a:bodyPr/>
          <a:lstStyle/>
          <a:p>
            <a:pPr eaLnBrk="1" fontAlgn="auto" hangingPunct="1">
              <a:spcAft>
                <a:spcPts val="0"/>
              </a:spcAft>
              <a:defRPr/>
            </a:pPr>
            <a:r>
              <a:rPr lang="ar-SA" sz="6000" dirty="0">
                <a:solidFill>
                  <a:srgbClr val="FFFF00"/>
                </a:solidFill>
                <a:cs typeface="Andalus" pitchFamily="2" charset="-78"/>
              </a:rPr>
              <a:t>ثانيا: السعر أو الثمن  </a:t>
            </a:r>
            <a:r>
              <a:rPr lang="ar-SA" sz="4000" dirty="0">
                <a:solidFill>
                  <a:srgbClr val="FFFF00"/>
                </a:solidFill>
                <a:cs typeface="Andalus" pitchFamily="2" charset="-78"/>
              </a:rPr>
              <a:t>”</a:t>
            </a:r>
            <a:r>
              <a:rPr lang="en-US" sz="4000" dirty="0">
                <a:solidFill>
                  <a:srgbClr val="FFFF00"/>
                </a:solidFill>
                <a:cs typeface="Andalus" pitchFamily="2" charset="-78"/>
              </a:rPr>
              <a:t>price</a:t>
            </a:r>
            <a:r>
              <a:rPr lang="ar-SA" sz="4000" dirty="0">
                <a:solidFill>
                  <a:srgbClr val="FFFF00"/>
                </a:solidFill>
                <a:cs typeface="Andalus" pitchFamily="2" charset="-78"/>
              </a:rPr>
              <a:t>“</a:t>
            </a:r>
            <a:endParaRPr lang="en-US" sz="4000" dirty="0">
              <a:solidFill>
                <a:srgbClr val="FFFF00"/>
              </a:solidFill>
              <a:cs typeface="Andalus" pitchFamily="2" charset="-78"/>
            </a:endParaRPr>
          </a:p>
        </p:txBody>
      </p:sp>
      <p:sp>
        <p:nvSpPr>
          <p:cNvPr id="25603" name="Rectangle 5"/>
          <p:cNvSpPr>
            <a:spLocks noGrp="1" noChangeArrowheads="1"/>
          </p:cNvSpPr>
          <p:nvPr>
            <p:ph type="subTitle" idx="1"/>
          </p:nvPr>
        </p:nvSpPr>
        <p:spPr>
          <a:xfrm>
            <a:off x="2095501" y="1643064"/>
            <a:ext cx="8215313" cy="4643437"/>
          </a:xfrm>
        </p:spPr>
        <p:txBody>
          <a:bodyPr/>
          <a:lstStyle/>
          <a:p>
            <a:pPr marR="0" eaLnBrk="1" hangingPunct="1">
              <a:lnSpc>
                <a:spcPct val="80000"/>
              </a:lnSpc>
            </a:pPr>
            <a:r>
              <a:rPr lang="ar-SA" altLang="ar-SA" smtClean="0"/>
              <a:t>ـ للسعر أثر كبير في إنجاح الخدمة المقدمة </a:t>
            </a:r>
          </a:p>
          <a:p>
            <a:pPr marR="0" eaLnBrk="1" hangingPunct="1">
              <a:lnSpc>
                <a:spcPct val="80000"/>
              </a:lnSpc>
            </a:pPr>
            <a:r>
              <a:rPr lang="ar-SA" altLang="ar-SA" smtClean="0"/>
              <a:t>ـ يقدر السعر على عدة عوامل منها“إمكانيات العميل ـ تكلفة الإنتاج ـإستراتيجيات الربح ـ الأسعار المنافسة ـ اليات العرض والطلب</a:t>
            </a:r>
          </a:p>
          <a:p>
            <a:pPr marR="0" eaLnBrk="1" hangingPunct="1">
              <a:lnSpc>
                <a:spcPct val="80000"/>
              </a:lnSpc>
            </a:pPr>
            <a:r>
              <a:rPr lang="ar-SA" altLang="ar-SA" smtClean="0"/>
              <a:t>ـ السعر هو القيمة المادية المقابلة للسلعة وهو أكبر تحدى للتسويق</a:t>
            </a:r>
          </a:p>
          <a:p>
            <a:pPr marR="0" eaLnBrk="1" hangingPunct="1">
              <a:lnSpc>
                <a:spcPct val="80000"/>
              </a:lnSpc>
            </a:pPr>
            <a:r>
              <a:rPr lang="ar-SA" altLang="ar-SA" smtClean="0"/>
              <a:t>ـ للحراك الإجتماعى دورا كبيرافى التسعير السعر</a:t>
            </a:r>
          </a:p>
          <a:p>
            <a:pPr marR="0" eaLnBrk="1" hangingPunct="1">
              <a:lnSpc>
                <a:spcPct val="80000"/>
              </a:lnSpc>
            </a:pPr>
            <a:r>
              <a:rPr lang="ar-SA" altLang="ar-SA" smtClean="0"/>
              <a:t>ـ ـيرى علماء الاقتصاد أن السعر هو الذي يحدد النجاح أو الفشل أما علماء التسويق فينظرون الي</a:t>
            </a:r>
            <a:r>
              <a:rPr lang="ar-EG" altLang="ar-SA" smtClean="0"/>
              <a:t>ه</a:t>
            </a:r>
            <a:r>
              <a:rPr lang="ar-SA" altLang="ar-SA" smtClean="0"/>
              <a:t> باعتبار</a:t>
            </a:r>
            <a:r>
              <a:rPr lang="ar-EG" altLang="ar-SA" smtClean="0"/>
              <a:t>ه</a:t>
            </a:r>
            <a:r>
              <a:rPr lang="ar-SA" altLang="ar-SA" smtClean="0"/>
              <a:t> أحد العناصر التسويقية الرئيسة</a:t>
            </a:r>
            <a:endParaRPr lang="en-US" altLang="ar-SA" smtClean="0"/>
          </a:p>
        </p:txBody>
      </p:sp>
    </p:spTree>
    <p:extLst>
      <p:ext uri="{BB962C8B-B14F-4D97-AF65-F5344CB8AC3E}">
        <p14:creationId xmlns:p14="http://schemas.microsoft.com/office/powerpoint/2010/main" val="1080525024"/>
      </p:ext>
    </p:extLst>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Grp="1" noChangeArrowheads="1"/>
          </p:cNvSpPr>
          <p:nvPr>
            <p:ph type="ctrTitle"/>
          </p:nvPr>
        </p:nvSpPr>
        <p:spPr>
          <a:xfrm>
            <a:off x="1981200" y="571501"/>
            <a:ext cx="8229600" cy="2613025"/>
          </a:xfrm>
          <a:extLst/>
        </p:spPr>
        <p:txBody>
          <a:bodyPr/>
          <a:lstStyle/>
          <a:p>
            <a:pPr eaLnBrk="1" fontAlgn="auto" hangingPunct="1">
              <a:spcAft>
                <a:spcPts val="0"/>
              </a:spcAft>
              <a:defRPr/>
            </a:pPr>
            <a:r>
              <a:rPr lang="ar-SA" dirty="0" smtClean="0">
                <a:solidFill>
                  <a:srgbClr val="FFFF00"/>
                </a:solidFill>
                <a:cs typeface="Andalus" pitchFamily="2" charset="-78"/>
              </a:rPr>
              <a:t>ثالثا:المكان أو الموقع ”</a:t>
            </a:r>
            <a:r>
              <a:rPr lang="en-US" sz="4000" dirty="0">
                <a:solidFill>
                  <a:srgbClr val="FFFF00"/>
                </a:solidFill>
                <a:cs typeface="Andalus" pitchFamily="2" charset="-78"/>
              </a:rPr>
              <a:t>place</a:t>
            </a:r>
            <a:r>
              <a:rPr lang="ar-SA" dirty="0" smtClean="0">
                <a:solidFill>
                  <a:srgbClr val="FFFF00"/>
                </a:solidFill>
                <a:cs typeface="Andalus" pitchFamily="2" charset="-78"/>
              </a:rPr>
              <a:t>“</a:t>
            </a:r>
            <a:br>
              <a:rPr lang="ar-SA" dirty="0" smtClean="0">
                <a:solidFill>
                  <a:srgbClr val="FFFF00"/>
                </a:solidFill>
                <a:cs typeface="Andalus" pitchFamily="2" charset="-78"/>
              </a:rPr>
            </a:br>
            <a:endParaRPr lang="en-US" dirty="0" smtClean="0">
              <a:solidFill>
                <a:srgbClr val="FFFF00"/>
              </a:solidFill>
              <a:cs typeface="Andalus" pitchFamily="2" charset="-78"/>
            </a:endParaRPr>
          </a:p>
        </p:txBody>
      </p:sp>
      <p:sp>
        <p:nvSpPr>
          <p:cNvPr id="26627" name="Rectangle 5"/>
          <p:cNvSpPr>
            <a:spLocks noGrp="1" noChangeArrowheads="1"/>
          </p:cNvSpPr>
          <p:nvPr>
            <p:ph type="subTitle" idx="1"/>
          </p:nvPr>
        </p:nvSpPr>
        <p:spPr>
          <a:xfrm>
            <a:off x="2927350" y="2565400"/>
            <a:ext cx="6400800" cy="1752600"/>
          </a:xfrm>
        </p:spPr>
        <p:txBody>
          <a:bodyPr/>
          <a:lstStyle/>
          <a:p>
            <a:pPr marR="0" eaLnBrk="1" hangingPunct="1">
              <a:lnSpc>
                <a:spcPct val="60000"/>
              </a:lnSpc>
              <a:buFontTx/>
              <a:buChar char="•"/>
            </a:pPr>
            <a:r>
              <a:rPr lang="ar-SA" altLang="ar-SA" sz="2800" b="1"/>
              <a:t>ـ هو إيصال السلعة الرياضية للمستهلك” التوزيع“</a:t>
            </a:r>
          </a:p>
          <a:p>
            <a:pPr marR="0" eaLnBrk="1" hangingPunct="1">
              <a:lnSpc>
                <a:spcPct val="60000"/>
              </a:lnSpc>
              <a:buFontTx/>
              <a:buChar char="•"/>
            </a:pPr>
            <a:r>
              <a:rPr lang="ar-SA" altLang="ar-SA" sz="2800" b="1"/>
              <a:t>ـ   تحليل طرائق التوزيع واختيار أنسبها للعميل</a:t>
            </a:r>
          </a:p>
          <a:p>
            <a:pPr marR="0" eaLnBrk="1" hangingPunct="1">
              <a:lnSpc>
                <a:spcPct val="60000"/>
              </a:lnSpc>
              <a:buFontTx/>
              <a:buChar char="•"/>
            </a:pPr>
            <a:r>
              <a:rPr lang="ar-SA" altLang="ar-SA" sz="2800" b="1"/>
              <a:t>ـ إجادة اختيار منافذ التوزيع لجذب العميل ”الموقع“</a:t>
            </a:r>
          </a:p>
          <a:p>
            <a:pPr marR="0" eaLnBrk="1" hangingPunct="1">
              <a:lnSpc>
                <a:spcPct val="60000"/>
              </a:lnSpc>
              <a:buFontTx/>
              <a:buChar char="•"/>
            </a:pPr>
            <a:r>
              <a:rPr lang="ar-SA" altLang="ar-SA" sz="2800" b="1"/>
              <a:t> تطوير آليات الاتصال والاستخدام التكنولوجي بالعميل</a:t>
            </a:r>
          </a:p>
          <a:p>
            <a:pPr marR="0" eaLnBrk="1" hangingPunct="1">
              <a:lnSpc>
                <a:spcPct val="60000"/>
              </a:lnSpc>
            </a:pPr>
            <a:r>
              <a:rPr lang="ar-SA" altLang="ar-SA" sz="600"/>
              <a:t>ـ</a:t>
            </a:r>
          </a:p>
          <a:p>
            <a:pPr marR="0" eaLnBrk="1" hangingPunct="1">
              <a:lnSpc>
                <a:spcPct val="60000"/>
              </a:lnSpc>
            </a:pPr>
            <a:endParaRPr lang="en-US" altLang="ar-SA" sz="600"/>
          </a:p>
        </p:txBody>
      </p:sp>
    </p:spTree>
    <p:extLst>
      <p:ext uri="{BB962C8B-B14F-4D97-AF65-F5344CB8AC3E}">
        <p14:creationId xmlns:p14="http://schemas.microsoft.com/office/powerpoint/2010/main" val="864453120"/>
      </p:ext>
    </p:extLst>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60" name="Rectangle 4"/>
          <p:cNvSpPr>
            <a:spLocks noGrp="1" noChangeArrowheads="1"/>
          </p:cNvSpPr>
          <p:nvPr>
            <p:ph type="ctrTitle"/>
          </p:nvPr>
        </p:nvSpPr>
        <p:spPr>
          <a:xfrm>
            <a:off x="2095500" y="357189"/>
            <a:ext cx="8229600" cy="1736725"/>
          </a:xfrm>
          <a:extLst/>
        </p:spPr>
        <p:txBody>
          <a:bodyPr/>
          <a:lstStyle/>
          <a:p>
            <a:pPr eaLnBrk="1" fontAlgn="auto" hangingPunct="1">
              <a:spcAft>
                <a:spcPts val="0"/>
              </a:spcAft>
              <a:defRPr/>
            </a:pPr>
            <a:r>
              <a:rPr lang="ar-SA" dirty="0" smtClean="0">
                <a:solidFill>
                  <a:srgbClr val="FFFF00"/>
                </a:solidFill>
                <a:cs typeface="Andalus" pitchFamily="2" charset="-78"/>
              </a:rPr>
              <a:t>رابعا: </a:t>
            </a:r>
            <a:r>
              <a:rPr lang="ar-SA" sz="6000" dirty="0">
                <a:solidFill>
                  <a:srgbClr val="FFFF00"/>
                </a:solidFill>
                <a:cs typeface="Andalus" pitchFamily="2" charset="-78"/>
              </a:rPr>
              <a:t>الترويج</a:t>
            </a:r>
            <a:r>
              <a:rPr lang="ar-SA" dirty="0" smtClean="0">
                <a:solidFill>
                  <a:srgbClr val="FFFF00"/>
                </a:solidFill>
                <a:cs typeface="Andalus" pitchFamily="2" charset="-78"/>
              </a:rPr>
              <a:t> ”</a:t>
            </a:r>
            <a:r>
              <a:rPr lang="en-US" dirty="0" smtClean="0">
                <a:solidFill>
                  <a:srgbClr val="FFFF00"/>
                </a:solidFill>
                <a:cs typeface="Andalus" pitchFamily="2" charset="-78"/>
              </a:rPr>
              <a:t>” </a:t>
            </a:r>
            <a:r>
              <a:rPr lang="en-US" sz="4000" dirty="0">
                <a:solidFill>
                  <a:srgbClr val="FFFF00"/>
                </a:solidFill>
                <a:cs typeface="Andalus" pitchFamily="2" charset="-78"/>
              </a:rPr>
              <a:t>promotion</a:t>
            </a:r>
            <a:r>
              <a:rPr lang="en-US" dirty="0" smtClean="0"/>
              <a:t> </a:t>
            </a:r>
          </a:p>
        </p:txBody>
      </p:sp>
      <p:sp>
        <p:nvSpPr>
          <p:cNvPr id="27651" name="Rectangle 5"/>
          <p:cNvSpPr>
            <a:spLocks noGrp="1" noChangeArrowheads="1"/>
          </p:cNvSpPr>
          <p:nvPr>
            <p:ph type="subTitle" idx="1"/>
          </p:nvPr>
        </p:nvSpPr>
        <p:spPr>
          <a:xfrm>
            <a:off x="1881189" y="1928813"/>
            <a:ext cx="8429625" cy="4214812"/>
          </a:xfrm>
        </p:spPr>
        <p:txBody>
          <a:bodyPr/>
          <a:lstStyle/>
          <a:p>
            <a:pPr marL="266700" marR="0" indent="-266700" eaLnBrk="1" hangingPunct="1">
              <a:lnSpc>
                <a:spcPct val="80000"/>
              </a:lnSpc>
            </a:pPr>
            <a:r>
              <a:rPr lang="ar-SA" altLang="ar-SA" smtClean="0"/>
              <a:t>1ـ  هو الأسلوب المرئي للجهود التسويقية</a:t>
            </a:r>
          </a:p>
          <a:p>
            <a:pPr marL="266700" marR="0" indent="-266700" eaLnBrk="1" hangingPunct="1">
              <a:lnSpc>
                <a:spcPct val="80000"/>
              </a:lnSpc>
              <a:buFontTx/>
              <a:buAutoNum type="arabicPlain" startAt="2"/>
            </a:pPr>
            <a:r>
              <a:rPr lang="ar-SA" altLang="ar-SA" smtClean="0"/>
              <a:t>ـ     يعد الترويج من أقوى العناصر لجذب الانتباه لما تنتجه المؤسسة</a:t>
            </a:r>
          </a:p>
          <a:p>
            <a:pPr marL="266700" marR="0" indent="-266700" eaLnBrk="1" hangingPunct="1">
              <a:lnSpc>
                <a:spcPct val="80000"/>
              </a:lnSpc>
              <a:buFontTx/>
              <a:buAutoNum type="arabicPlain" startAt="2"/>
            </a:pPr>
            <a:r>
              <a:rPr lang="ar-SA" altLang="ar-SA" smtClean="0"/>
              <a:t>تعتمد فلسفته على تنشيط وتوزيع المبيعات</a:t>
            </a:r>
          </a:p>
          <a:p>
            <a:pPr marL="266700" marR="0" indent="-266700" eaLnBrk="1" hangingPunct="1">
              <a:lnSpc>
                <a:spcPct val="80000"/>
              </a:lnSpc>
            </a:pPr>
            <a:r>
              <a:rPr lang="ar-SA" altLang="ar-SA" smtClean="0"/>
              <a:t>4  ـ    تشجيع وحث المستهلك على الشراء بالوسائل العديدة</a:t>
            </a:r>
          </a:p>
          <a:p>
            <a:pPr marL="266700" marR="0" indent="-266700" eaLnBrk="1" hangingPunct="1">
              <a:lnSpc>
                <a:spcPct val="80000"/>
              </a:lnSpc>
            </a:pPr>
            <a:r>
              <a:rPr lang="ar-SA" altLang="ar-SA" smtClean="0"/>
              <a:t>5      توجيه الرسائل الإعلامية المناسبة لثقافة الجمهور</a:t>
            </a:r>
          </a:p>
          <a:p>
            <a:pPr marL="266700" marR="0" indent="-266700" eaLnBrk="1" hangingPunct="1">
              <a:lnSpc>
                <a:spcPct val="80000"/>
              </a:lnSpc>
            </a:pPr>
            <a:r>
              <a:rPr lang="ar-SA" altLang="ar-SA" smtClean="0"/>
              <a:t>6  ـ   العمل على إس</a:t>
            </a:r>
            <a:r>
              <a:rPr lang="ar-EG" altLang="ar-SA" smtClean="0"/>
              <a:t>تث</a:t>
            </a:r>
            <a:r>
              <a:rPr lang="ar-SA" altLang="ar-SA" smtClean="0"/>
              <a:t>ارة  غريزة الشراء لدى المستهلك</a:t>
            </a:r>
          </a:p>
          <a:p>
            <a:pPr marL="266700" marR="0" indent="-266700" eaLnBrk="1" hangingPunct="1">
              <a:lnSpc>
                <a:spcPct val="80000"/>
              </a:lnSpc>
            </a:pPr>
            <a:r>
              <a:rPr lang="ar-SA" altLang="ar-SA" smtClean="0"/>
              <a:t>7 ـ    التوقيت المناسب لاستخدام حزم البرامج الترويجية ”            الإعلانات التجارية ـ التلفزيون ـ الجرائد والمجلات ـالبريد أعمدة الانارة  الخ الخ</a:t>
            </a:r>
          </a:p>
          <a:p>
            <a:pPr marL="266700" marR="0" indent="-266700" eaLnBrk="1" hangingPunct="1">
              <a:lnSpc>
                <a:spcPct val="80000"/>
              </a:lnSpc>
            </a:pPr>
            <a:endParaRPr lang="en-US" altLang="ar-SA" smtClean="0"/>
          </a:p>
        </p:txBody>
      </p:sp>
    </p:spTree>
    <p:extLst>
      <p:ext uri="{BB962C8B-B14F-4D97-AF65-F5344CB8AC3E}">
        <p14:creationId xmlns:p14="http://schemas.microsoft.com/office/powerpoint/2010/main" val="3189016622"/>
      </p:ext>
    </p:extLst>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8" name="Rectangle 4"/>
          <p:cNvSpPr>
            <a:spLocks noGrp="1" noChangeArrowheads="1"/>
          </p:cNvSpPr>
          <p:nvPr>
            <p:ph type="ctrTitle"/>
          </p:nvPr>
        </p:nvSpPr>
        <p:spPr>
          <a:xfrm>
            <a:off x="1992313" y="1412876"/>
            <a:ext cx="8229600" cy="1736725"/>
          </a:xfrm>
          <a:extLst/>
        </p:spPr>
        <p:txBody>
          <a:bodyPr/>
          <a:lstStyle/>
          <a:p>
            <a:pPr eaLnBrk="1" fontAlgn="auto" hangingPunct="1">
              <a:spcAft>
                <a:spcPts val="0"/>
              </a:spcAft>
              <a:defRPr/>
            </a:pPr>
            <a:r>
              <a:rPr lang="ar-SA" sz="6000" dirty="0">
                <a:solidFill>
                  <a:srgbClr val="FFFF00"/>
                </a:solidFill>
                <a:cs typeface="Andalus" pitchFamily="2" charset="-78"/>
              </a:rPr>
              <a:t>عناصر المزيج الترويجي</a:t>
            </a:r>
            <a:r>
              <a:rPr lang="ar-SA" sz="8800" dirty="0">
                <a:solidFill>
                  <a:srgbClr val="FFFF00"/>
                </a:solidFill>
                <a:cs typeface="Andalus" pitchFamily="2" charset="-78"/>
              </a:rPr>
              <a:t/>
            </a:r>
            <a:br>
              <a:rPr lang="ar-SA" sz="8800" dirty="0">
                <a:solidFill>
                  <a:srgbClr val="FFFF00"/>
                </a:solidFill>
                <a:cs typeface="Andalus" pitchFamily="2" charset="-78"/>
              </a:rPr>
            </a:br>
            <a:r>
              <a:rPr lang="en-US" sz="4000" dirty="0">
                <a:solidFill>
                  <a:srgbClr val="FFFF00"/>
                </a:solidFill>
                <a:cs typeface="Andalus" pitchFamily="2" charset="-78"/>
              </a:rPr>
              <a:t>promotion mix</a:t>
            </a:r>
          </a:p>
        </p:txBody>
      </p:sp>
      <p:sp>
        <p:nvSpPr>
          <p:cNvPr id="28675" name="Rectangle 5"/>
          <p:cNvSpPr>
            <a:spLocks noGrp="1" noChangeArrowheads="1"/>
          </p:cNvSpPr>
          <p:nvPr>
            <p:ph type="subTitle" idx="1"/>
          </p:nvPr>
        </p:nvSpPr>
        <p:spPr>
          <a:xfrm>
            <a:off x="2927350" y="3429000"/>
            <a:ext cx="6400800" cy="1752600"/>
          </a:xfrm>
        </p:spPr>
        <p:txBody>
          <a:bodyPr/>
          <a:lstStyle/>
          <a:p>
            <a:pPr marL="381000" marR="0" indent="-381000" eaLnBrk="1" hangingPunct="1">
              <a:lnSpc>
                <a:spcPct val="60000"/>
              </a:lnSpc>
              <a:buFontTx/>
              <a:buAutoNum type="arabicPeriod"/>
            </a:pPr>
            <a:endParaRPr lang="ar-SA" altLang="ar-SA" sz="4000" b="1">
              <a:solidFill>
                <a:srgbClr val="CC3300"/>
              </a:solidFill>
            </a:endParaRPr>
          </a:p>
          <a:p>
            <a:pPr marL="381000" marR="0" indent="-381000" eaLnBrk="1" hangingPunct="1">
              <a:lnSpc>
                <a:spcPct val="60000"/>
              </a:lnSpc>
            </a:pPr>
            <a:r>
              <a:rPr lang="ar-SA" altLang="ar-SA" sz="4000" b="1">
                <a:solidFill>
                  <a:srgbClr val="CC3300"/>
                </a:solidFill>
              </a:rPr>
              <a:t> </a:t>
            </a:r>
            <a:r>
              <a:rPr lang="ar-SA" altLang="ar-SA" sz="3600" b="1">
                <a:solidFill>
                  <a:srgbClr val="CC3300"/>
                </a:solidFill>
              </a:rPr>
              <a:t>الإعلان</a:t>
            </a:r>
          </a:p>
          <a:p>
            <a:pPr marL="381000" marR="0" indent="-381000" eaLnBrk="1" hangingPunct="1">
              <a:lnSpc>
                <a:spcPct val="60000"/>
              </a:lnSpc>
            </a:pPr>
            <a:endParaRPr lang="ar-SA" altLang="ar-SA" sz="3600" b="1">
              <a:solidFill>
                <a:srgbClr val="CC3300"/>
              </a:solidFill>
            </a:endParaRPr>
          </a:p>
          <a:p>
            <a:pPr marL="381000" marR="0" indent="-381000" eaLnBrk="1" hangingPunct="1">
              <a:lnSpc>
                <a:spcPct val="60000"/>
              </a:lnSpc>
            </a:pPr>
            <a:r>
              <a:rPr lang="ar-SA" altLang="ar-SA" sz="4000" b="1">
                <a:solidFill>
                  <a:srgbClr val="CC3300"/>
                </a:solidFill>
              </a:rPr>
              <a:t>    </a:t>
            </a:r>
            <a:r>
              <a:rPr lang="ar-SA" altLang="ar-SA" sz="3600" b="1">
                <a:solidFill>
                  <a:srgbClr val="CC3300"/>
                </a:solidFill>
              </a:rPr>
              <a:t>تنشيط المبيعات     التسويق المباشر</a:t>
            </a:r>
          </a:p>
          <a:p>
            <a:pPr marL="381000" marR="0" indent="-381000" eaLnBrk="1" hangingPunct="1">
              <a:lnSpc>
                <a:spcPct val="60000"/>
              </a:lnSpc>
            </a:pPr>
            <a:endParaRPr lang="ar-SA" altLang="ar-SA" sz="4000" b="1">
              <a:solidFill>
                <a:srgbClr val="CC3300"/>
              </a:solidFill>
            </a:endParaRPr>
          </a:p>
          <a:p>
            <a:pPr marL="381000" marR="0" indent="-381000" eaLnBrk="1" hangingPunct="1">
              <a:lnSpc>
                <a:spcPct val="60000"/>
              </a:lnSpc>
            </a:pPr>
            <a:r>
              <a:rPr lang="ar-SA" altLang="ar-SA" sz="4000" b="1">
                <a:solidFill>
                  <a:srgbClr val="CC3300"/>
                </a:solidFill>
              </a:rPr>
              <a:t>                       </a:t>
            </a:r>
            <a:r>
              <a:rPr lang="ar-SA" altLang="ar-SA" sz="3600" b="1">
                <a:solidFill>
                  <a:srgbClr val="CC3300"/>
                </a:solidFill>
              </a:rPr>
              <a:t>العلاقات العامة</a:t>
            </a:r>
          </a:p>
          <a:p>
            <a:pPr marL="381000" marR="0" indent="-381000" eaLnBrk="1" hangingPunct="1">
              <a:lnSpc>
                <a:spcPct val="60000"/>
              </a:lnSpc>
            </a:pPr>
            <a:endParaRPr lang="ar-SA" altLang="ar-SA" sz="3600" b="1">
              <a:solidFill>
                <a:srgbClr val="CC3300"/>
              </a:solidFill>
            </a:endParaRPr>
          </a:p>
          <a:p>
            <a:pPr marL="381000" marR="0" indent="-381000" eaLnBrk="1" hangingPunct="1">
              <a:lnSpc>
                <a:spcPct val="60000"/>
              </a:lnSpc>
            </a:pPr>
            <a:endParaRPr lang="en-US" altLang="ar-SA" sz="2800"/>
          </a:p>
        </p:txBody>
      </p:sp>
    </p:spTree>
    <p:extLst>
      <p:ext uri="{BB962C8B-B14F-4D97-AF65-F5344CB8AC3E}">
        <p14:creationId xmlns:p14="http://schemas.microsoft.com/office/powerpoint/2010/main" val="3058501079"/>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367214" y="1916113"/>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defRPr/>
            </a:pPr>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8195" name="Text Box 6"/>
          <p:cNvSpPr txBox="1">
            <a:spLocks noChangeArrowheads="1"/>
          </p:cNvSpPr>
          <p:nvPr/>
        </p:nvSpPr>
        <p:spPr bwMode="auto">
          <a:xfrm>
            <a:off x="2135189" y="1863725"/>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defTabSz="685800" rtl="1">
              <a:defRPr sz="2400">
                <a:solidFill>
                  <a:schemeClr val="tx1"/>
                </a:solidFill>
                <a:latin typeface="Arial" panose="020B0604020202020204" pitchFamily="34" charset="0"/>
                <a:cs typeface="Arial" panose="020B0604020202020204" pitchFamily="34" charset="0"/>
              </a:defRPr>
            </a:lvl1pPr>
            <a:lvl2pPr marL="742950" indent="-285750" algn="r" defTabSz="685800" rtl="1">
              <a:defRPr sz="2400">
                <a:solidFill>
                  <a:schemeClr val="tx1"/>
                </a:solidFill>
                <a:latin typeface="Arial" panose="020B0604020202020204" pitchFamily="34" charset="0"/>
                <a:cs typeface="Arial" panose="020B0604020202020204" pitchFamily="34" charset="0"/>
              </a:defRPr>
            </a:lvl2pPr>
            <a:lvl3pPr marL="1143000" indent="-228600" algn="r" defTabSz="685800" rtl="1">
              <a:defRPr sz="2400">
                <a:solidFill>
                  <a:schemeClr val="tx1"/>
                </a:solidFill>
                <a:latin typeface="Arial" panose="020B0604020202020204" pitchFamily="34" charset="0"/>
                <a:cs typeface="Arial" panose="020B0604020202020204" pitchFamily="34" charset="0"/>
              </a:defRPr>
            </a:lvl3pPr>
            <a:lvl4pPr marL="1600200" indent="-228600" algn="r" defTabSz="685800" rtl="1">
              <a:defRPr sz="2400">
                <a:solidFill>
                  <a:schemeClr val="tx1"/>
                </a:solidFill>
                <a:latin typeface="Arial" panose="020B0604020202020204" pitchFamily="34" charset="0"/>
                <a:cs typeface="Arial" panose="020B0604020202020204" pitchFamily="34" charset="0"/>
              </a:defRPr>
            </a:lvl4pPr>
            <a:lvl5pPr marL="2057400" indent="-228600" algn="r" defTabSz="685800" rtl="1">
              <a:defRPr sz="2400">
                <a:solidFill>
                  <a:schemeClr val="tx1"/>
                </a:solidFill>
                <a:latin typeface="Arial" panose="020B0604020202020204" pitchFamily="34" charset="0"/>
                <a:cs typeface="Arial" panose="020B0604020202020204" pitchFamily="34" charset="0"/>
              </a:defRPr>
            </a:lvl5pPr>
            <a:lvl6pPr marL="2514600" indent="-228600" defTabSz="685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defTabSz="685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defTabSz="685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defTabSz="685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pPr>
            <a:endParaRPr lang="ar-IQ" altLang="ar-SA" sz="1800">
              <a:solidFill>
                <a:srgbClr val="FFFFFF"/>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5189" y="3429000"/>
            <a:ext cx="3705225" cy="2114550"/>
          </a:xfrm>
        </p:spPr>
      </p:pic>
    </p:spTree>
    <p:extLst>
      <p:ext uri="{BB962C8B-B14F-4D97-AF65-F5344CB8AC3E}">
        <p14:creationId xmlns:p14="http://schemas.microsoft.com/office/powerpoint/2010/main" val="74327165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solidFill>
            <a:srgbClr val="00B050"/>
          </a:solidFill>
        </p:spPr>
        <p:txBody>
          <a:bodyPr/>
          <a:lstStyle/>
          <a:p>
            <a:pPr eaLnBrk="1" hangingPunct="1"/>
            <a:r>
              <a:rPr lang="ar-SA" altLang="ar-SA" sz="6000">
                <a:solidFill>
                  <a:srgbClr val="FFFF00"/>
                </a:solidFill>
                <a:cs typeface="Andalus" panose="02020603050405020304" pitchFamily="18" charset="-78"/>
              </a:rPr>
              <a:t>العناصر الأساسية للتسويق</a:t>
            </a:r>
            <a:endParaRPr lang="en-US" altLang="ar-SA" sz="6000">
              <a:solidFill>
                <a:srgbClr val="FFFF00"/>
              </a:solidFill>
              <a:cs typeface="Andalus" panose="02020603050405020304" pitchFamily="18" charset="-78"/>
            </a:endParaRPr>
          </a:p>
        </p:txBody>
      </p:sp>
      <p:sp>
        <p:nvSpPr>
          <p:cNvPr id="29699" name="Rectangle 3"/>
          <p:cNvSpPr>
            <a:spLocks noGrp="1" noChangeArrowheads="1"/>
          </p:cNvSpPr>
          <p:nvPr>
            <p:ph idx="1"/>
          </p:nvPr>
        </p:nvSpPr>
        <p:spPr>
          <a:solidFill>
            <a:srgbClr val="00B050"/>
          </a:solidFill>
        </p:spPr>
        <p:txBody>
          <a:bodyPr/>
          <a:lstStyle/>
          <a:p>
            <a:pPr algn="ctr" eaLnBrk="1" hangingPunct="1">
              <a:lnSpc>
                <a:spcPct val="80000"/>
              </a:lnSpc>
            </a:pPr>
            <a:r>
              <a:rPr lang="ar-SA" altLang="ar-SA" sz="4000">
                <a:solidFill>
                  <a:srgbClr val="FFFF00"/>
                </a:solidFill>
                <a:cs typeface="Andalus" panose="02020603050405020304" pitchFamily="18" charset="-78"/>
              </a:rPr>
              <a:t>الحاجات</a:t>
            </a:r>
            <a:r>
              <a:rPr lang="en-US" altLang="ar-SA" sz="2400">
                <a:solidFill>
                  <a:srgbClr val="FFFF00"/>
                </a:solidFill>
                <a:cs typeface="Andalus" panose="02020603050405020304" pitchFamily="18" charset="-78"/>
              </a:rPr>
              <a:t>NEEDS </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الرغبات </a:t>
            </a:r>
            <a:r>
              <a:rPr lang="en-US" altLang="ar-SA" sz="2400">
                <a:solidFill>
                  <a:srgbClr val="FFFF00"/>
                </a:solidFill>
                <a:cs typeface="Andalus" panose="02020603050405020304" pitchFamily="18" charset="-78"/>
              </a:rPr>
              <a:t>WANTS</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الطلبات  </a:t>
            </a:r>
            <a:r>
              <a:rPr lang="en-US" altLang="ar-SA" sz="2400">
                <a:solidFill>
                  <a:srgbClr val="FFFF00"/>
                </a:solidFill>
                <a:cs typeface="Andalus" panose="02020603050405020304" pitchFamily="18" charset="-78"/>
              </a:rPr>
              <a:t>DEMANDS</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المنتجات </a:t>
            </a:r>
            <a:r>
              <a:rPr lang="en-US" altLang="ar-SA" sz="2400">
                <a:solidFill>
                  <a:srgbClr val="FFFF00"/>
                </a:solidFill>
                <a:cs typeface="Andalus" panose="02020603050405020304" pitchFamily="18" charset="-78"/>
              </a:rPr>
              <a:t>PRODUCTS</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التبادل </a:t>
            </a:r>
            <a:r>
              <a:rPr lang="en-US" altLang="ar-SA" sz="2400">
                <a:solidFill>
                  <a:srgbClr val="FFFF00"/>
                </a:solidFill>
                <a:cs typeface="Andalus" panose="02020603050405020304" pitchFamily="18" charset="-78"/>
              </a:rPr>
              <a:t>EXCHANGE</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المعاملات </a:t>
            </a:r>
            <a:r>
              <a:rPr lang="en-US" altLang="ar-SA" sz="2400">
                <a:solidFill>
                  <a:srgbClr val="FFFF00"/>
                </a:solidFill>
                <a:cs typeface="Andalus" panose="02020603050405020304" pitchFamily="18" charset="-78"/>
              </a:rPr>
              <a:t>TRANSACTION</a:t>
            </a:r>
            <a:endParaRPr lang="ar-SA" altLang="ar-SA" sz="2400">
              <a:solidFill>
                <a:srgbClr val="FFFF00"/>
              </a:solidFill>
              <a:cs typeface="Andalus" panose="02020603050405020304" pitchFamily="18" charset="-78"/>
            </a:endParaRPr>
          </a:p>
          <a:p>
            <a:pPr algn="ctr" eaLnBrk="1" hangingPunct="1">
              <a:lnSpc>
                <a:spcPct val="80000"/>
              </a:lnSpc>
            </a:pPr>
            <a:r>
              <a:rPr lang="ar-SA" altLang="ar-SA" sz="4000">
                <a:solidFill>
                  <a:srgbClr val="FFFF00"/>
                </a:solidFill>
                <a:cs typeface="Andalus" panose="02020603050405020304" pitchFamily="18" charset="-78"/>
              </a:rPr>
              <a:t>الأسواق </a:t>
            </a:r>
            <a:r>
              <a:rPr lang="en-US" altLang="ar-SA" sz="4000">
                <a:solidFill>
                  <a:srgbClr val="FFFF00"/>
                </a:solidFill>
                <a:cs typeface="Andalus" panose="02020603050405020304" pitchFamily="18" charset="-78"/>
              </a:rPr>
              <a:t> </a:t>
            </a:r>
            <a:r>
              <a:rPr lang="en-US" altLang="ar-SA" sz="2400">
                <a:solidFill>
                  <a:srgbClr val="FFFF00"/>
                </a:solidFill>
                <a:cs typeface="Andalus" panose="02020603050405020304" pitchFamily="18" charset="-78"/>
              </a:rPr>
              <a:t>MARKETS</a:t>
            </a:r>
          </a:p>
        </p:txBody>
      </p:sp>
    </p:spTree>
    <p:extLst>
      <p:ext uri="{BB962C8B-B14F-4D97-AF65-F5344CB8AC3E}">
        <p14:creationId xmlns:p14="http://schemas.microsoft.com/office/powerpoint/2010/main" val="1986671273"/>
      </p:ext>
    </p:extLst>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dirty="0">
                <a:solidFill>
                  <a:srgbClr val="CC3300"/>
                </a:solidFill>
              </a:rPr>
              <a:t/>
            </a:r>
            <a:br>
              <a:rPr lang="en-US" sz="4000" b="1" dirty="0">
                <a:solidFill>
                  <a:srgbClr val="CC3300"/>
                </a:solidFill>
              </a:rPr>
            </a:br>
            <a:endParaRPr lang="en-US" sz="4000" b="1" dirty="0">
              <a:solidFill>
                <a:srgbClr val="CC3300"/>
              </a:solidFill>
            </a:endParaRPr>
          </a:p>
        </p:txBody>
      </p:sp>
      <p:sp>
        <p:nvSpPr>
          <p:cNvPr id="30723" name="Rectangle 3"/>
          <p:cNvSpPr>
            <a:spLocks noGrp="1" noChangeArrowheads="1"/>
          </p:cNvSpPr>
          <p:nvPr>
            <p:ph idx="1"/>
          </p:nvPr>
        </p:nvSpPr>
        <p:spPr>
          <a:xfrm>
            <a:off x="2208213" y="981075"/>
            <a:ext cx="8229600" cy="4495800"/>
          </a:xfrm>
          <a:solidFill>
            <a:srgbClr val="00B050"/>
          </a:solidFill>
        </p:spPr>
        <p:txBody>
          <a:bodyPr/>
          <a:lstStyle/>
          <a:p>
            <a:pPr marL="609600" indent="-609600" algn="ctr" eaLnBrk="1" hangingPunct="1">
              <a:lnSpc>
                <a:spcPct val="90000"/>
              </a:lnSpc>
              <a:buNone/>
            </a:pPr>
            <a:r>
              <a:rPr lang="ar-SA" altLang="ar-SA" sz="4800">
                <a:solidFill>
                  <a:srgbClr val="FFFF00"/>
                </a:solidFill>
                <a:cs typeface="Andalus" panose="02020603050405020304" pitchFamily="18" charset="-78"/>
              </a:rPr>
              <a:t>العوامل المؤثرة على التسويق الرياضي</a:t>
            </a: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النظام السياسي والاقتصادي بالدولة</a:t>
            </a: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الديانات والعادات والتقاليد والأعراف</a:t>
            </a: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نوعية الرياضة وشعبيتها</a:t>
            </a: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الاهتمام الاعلامي</a:t>
            </a:r>
            <a:r>
              <a:rPr lang="en-US" altLang="ar-SA" sz="3600">
                <a:solidFill>
                  <a:srgbClr val="CC3300"/>
                </a:solidFill>
                <a:cs typeface="Andalus" panose="02020603050405020304" pitchFamily="18" charset="-78"/>
              </a:rPr>
              <a:t> </a:t>
            </a:r>
            <a:r>
              <a:rPr lang="ar-SA" altLang="ar-SA" sz="3600">
                <a:solidFill>
                  <a:srgbClr val="CC3300"/>
                </a:solidFill>
                <a:cs typeface="Andalus" panose="02020603050405020304" pitchFamily="18" charset="-78"/>
              </a:rPr>
              <a:t>بالرياضة</a:t>
            </a: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التقدم التكنولوجي والحراك الاجتماعي</a:t>
            </a:r>
            <a:endParaRPr lang="en-US" altLang="ar-SA" sz="3600">
              <a:solidFill>
                <a:srgbClr val="CC3300"/>
              </a:solidFill>
              <a:cs typeface="Andalus" panose="02020603050405020304" pitchFamily="18" charset="-78"/>
            </a:endParaRPr>
          </a:p>
          <a:p>
            <a:pPr marL="609600" indent="-609600" algn="ctr" eaLnBrk="1" hangingPunct="1">
              <a:lnSpc>
                <a:spcPct val="90000"/>
              </a:lnSpc>
              <a:buFontTx/>
              <a:buAutoNum type="arabicPeriod"/>
            </a:pPr>
            <a:r>
              <a:rPr lang="ar-SA" altLang="ar-SA" sz="3600">
                <a:solidFill>
                  <a:srgbClr val="CC3300"/>
                </a:solidFill>
                <a:cs typeface="Andalus" panose="02020603050405020304" pitchFamily="18" charset="-78"/>
              </a:rPr>
              <a:t>الموروث الثقافي</a:t>
            </a:r>
            <a:endParaRPr lang="en-US" altLang="ar-SA" sz="3600">
              <a:solidFill>
                <a:srgbClr val="CC3300"/>
              </a:solidFill>
              <a:cs typeface="Andalus" panose="02020603050405020304" pitchFamily="18" charset="-78"/>
            </a:endParaRPr>
          </a:p>
        </p:txBody>
      </p:sp>
    </p:spTree>
    <p:extLst>
      <p:ext uri="{BB962C8B-B14F-4D97-AF65-F5344CB8AC3E}">
        <p14:creationId xmlns:p14="http://schemas.microsoft.com/office/powerpoint/2010/main" val="4253004183"/>
      </p:ext>
    </p:extLst>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7" name="Rectangle 5"/>
          <p:cNvSpPr>
            <a:spLocks noGrp="1" noChangeArrowheads="1"/>
          </p:cNvSpPr>
          <p:nvPr>
            <p:ph type="ctrTitle"/>
          </p:nvPr>
        </p:nvSpPr>
        <p:spPr>
          <a:xfrm>
            <a:off x="1991545" y="116633"/>
            <a:ext cx="8507413" cy="1080120"/>
          </a:xfrm>
          <a:extLst/>
        </p:spPr>
        <p:txBody>
          <a:bodyPr/>
          <a:lstStyle/>
          <a:p>
            <a:pPr eaLnBrk="1" fontAlgn="auto" hangingPunct="1">
              <a:spcAft>
                <a:spcPts val="0"/>
              </a:spcAft>
              <a:defRPr/>
            </a:pPr>
            <a:r>
              <a:rPr lang="ar-SA" sz="6000" dirty="0">
                <a:solidFill>
                  <a:srgbClr val="CC3300"/>
                </a:solidFill>
                <a:cs typeface="Andalus" pitchFamily="2" charset="-78"/>
              </a:rPr>
              <a:t>أساليب التسويق الرياضي</a:t>
            </a:r>
            <a:endParaRPr lang="en-US" sz="6000" dirty="0">
              <a:solidFill>
                <a:srgbClr val="CC3300"/>
              </a:solidFill>
              <a:cs typeface="Andalus" pitchFamily="2" charset="-78"/>
            </a:endParaRPr>
          </a:p>
        </p:txBody>
      </p:sp>
      <p:sp>
        <p:nvSpPr>
          <p:cNvPr id="79874" name="Rectangle 2"/>
          <p:cNvSpPr>
            <a:spLocks noGrp="1" noChangeArrowheads="1"/>
          </p:cNvSpPr>
          <p:nvPr>
            <p:ph type="subTitle" idx="1"/>
          </p:nvPr>
        </p:nvSpPr>
        <p:spPr>
          <a:xfrm>
            <a:off x="1631950" y="981076"/>
            <a:ext cx="8928100" cy="2328863"/>
          </a:xfrm>
          <a:effectLst>
            <a:outerShdw dist="35921" dir="2700000" algn="ctr" rotWithShape="0">
              <a:srgbClr val="CC3300"/>
            </a:outerShdw>
          </a:effectLst>
        </p:spPr>
        <p:txBody>
          <a:bodyPr/>
          <a:lstStyle/>
          <a:p>
            <a:pPr marR="0" eaLnBrk="1" hangingPunct="1">
              <a:lnSpc>
                <a:spcPct val="150000"/>
              </a:lnSpc>
            </a:pPr>
            <a:r>
              <a:rPr lang="ar-SA" altLang="ar-SA" sz="2800" b="1"/>
              <a:t>هي مجموعة الأنشطة ا لمختلفة التي يمكن تطبيقها باستخدام المجالات الرياضية والبطولات والدورات والمنافسات المحلية والدولية والقارية والاولمبية في التسويق الرياضي </a:t>
            </a:r>
          </a:p>
          <a:p>
            <a:pPr marR="0" eaLnBrk="1" hangingPunct="1"/>
            <a:r>
              <a:rPr lang="ar-SA" altLang="ar-SA" sz="2800" b="1">
                <a:solidFill>
                  <a:srgbClr val="FFFF00"/>
                </a:solidFill>
              </a:rPr>
              <a:t>وتتعدد وفقا لما يلى</a:t>
            </a:r>
          </a:p>
          <a:p>
            <a:pPr marR="0" eaLnBrk="1" hangingPunct="1"/>
            <a:r>
              <a:rPr lang="ar-SA" altLang="ar-SA" sz="2800" b="1">
                <a:solidFill>
                  <a:srgbClr val="FFFF00"/>
                </a:solidFill>
              </a:rPr>
              <a:t>تسويق حقوق الدعاية والإعلان</a:t>
            </a:r>
          </a:p>
          <a:p>
            <a:pPr marR="0" eaLnBrk="1" hangingPunct="1"/>
            <a:r>
              <a:rPr lang="ar-SA" altLang="ar-SA" sz="2800" b="1">
                <a:solidFill>
                  <a:srgbClr val="FFFF00"/>
                </a:solidFill>
              </a:rPr>
              <a:t>التسويق التلفزيوني</a:t>
            </a:r>
          </a:p>
          <a:p>
            <a:pPr marR="0" eaLnBrk="1" hangingPunct="1"/>
            <a:r>
              <a:rPr lang="ar-SA" altLang="ar-SA" sz="2800" b="1">
                <a:solidFill>
                  <a:srgbClr val="FFFF00"/>
                </a:solidFill>
              </a:rPr>
              <a:t>تسويق البطولات والمباريات</a:t>
            </a:r>
          </a:p>
          <a:p>
            <a:pPr marR="0" eaLnBrk="1" hangingPunct="1"/>
            <a:r>
              <a:rPr lang="ar-SA" altLang="ar-SA" sz="2800" b="1">
                <a:solidFill>
                  <a:srgbClr val="FFFF00"/>
                </a:solidFill>
              </a:rPr>
              <a:t>تسويق اللاعبين</a:t>
            </a:r>
          </a:p>
          <a:p>
            <a:pPr marR="0" eaLnBrk="1" hangingPunct="1"/>
            <a:r>
              <a:rPr lang="ar-SA" altLang="ar-SA" sz="2800" b="1">
                <a:solidFill>
                  <a:srgbClr val="FFFF00"/>
                </a:solidFill>
              </a:rPr>
              <a:t>تسويق المنشئات الرياضية والاجتماعية</a:t>
            </a:r>
          </a:p>
          <a:p>
            <a:pPr marR="0" eaLnBrk="1" hangingPunct="1"/>
            <a:r>
              <a:rPr lang="ar-SA" altLang="ar-SA" sz="2800" b="1">
                <a:solidFill>
                  <a:srgbClr val="FFFF00"/>
                </a:solidFill>
              </a:rPr>
              <a:t>تسويق الخدمات الاجتماعية</a:t>
            </a:r>
          </a:p>
          <a:p>
            <a:pPr marR="0" eaLnBrk="1" hangingPunct="1">
              <a:lnSpc>
                <a:spcPct val="150000"/>
              </a:lnSpc>
            </a:pPr>
            <a:endParaRPr lang="ar-SA" altLang="ar-SA" sz="2800" b="1">
              <a:solidFill>
                <a:srgbClr val="FFFF00"/>
              </a:solidFill>
            </a:endParaRPr>
          </a:p>
        </p:txBody>
      </p:sp>
    </p:spTree>
    <p:extLst>
      <p:ext uri="{BB962C8B-B14F-4D97-AF65-F5344CB8AC3E}">
        <p14:creationId xmlns:p14="http://schemas.microsoft.com/office/powerpoint/2010/main" val="80722890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iterate type="wd">
                                    <p:tmPct val="100000"/>
                                  </p:iterate>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blinds(horizontal)">
                                      <p:cBhvr>
                                        <p:cTn id="7" dur="300"/>
                                        <p:tgtEl>
                                          <p:spTgt spid="79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iterate type="wd">
                                    <p:tmPct val="100000"/>
                                  </p:iterate>
                                  <p:childTnLst>
                                    <p:set>
                                      <p:cBhvr>
                                        <p:cTn id="11" dur="1" fill="hold">
                                          <p:stCondLst>
                                            <p:cond delay="0"/>
                                          </p:stCondLst>
                                        </p:cTn>
                                        <p:tgtEl>
                                          <p:spTgt spid="79874">
                                            <p:txEl>
                                              <p:pRg st="1" end="1"/>
                                            </p:txEl>
                                          </p:spTgt>
                                        </p:tgtEl>
                                        <p:attrNameLst>
                                          <p:attrName>style.visibility</p:attrName>
                                        </p:attrNameLst>
                                      </p:cBhvr>
                                      <p:to>
                                        <p:strVal val="visible"/>
                                      </p:to>
                                    </p:set>
                                    <p:animEffect transition="in" filter="blinds(horizontal)">
                                      <p:cBhvr>
                                        <p:cTn id="12" dur="300"/>
                                        <p:tgtEl>
                                          <p:spTgt spid="798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iterate type="wd">
                                    <p:tmPct val="100000"/>
                                  </p:iterate>
                                  <p:childTnLst>
                                    <p:set>
                                      <p:cBhvr>
                                        <p:cTn id="16" dur="1" fill="hold">
                                          <p:stCondLst>
                                            <p:cond delay="0"/>
                                          </p:stCondLst>
                                        </p:cTn>
                                        <p:tgtEl>
                                          <p:spTgt spid="79874">
                                            <p:txEl>
                                              <p:pRg st="2" end="2"/>
                                            </p:txEl>
                                          </p:spTgt>
                                        </p:tgtEl>
                                        <p:attrNameLst>
                                          <p:attrName>style.visibility</p:attrName>
                                        </p:attrNameLst>
                                      </p:cBhvr>
                                      <p:to>
                                        <p:strVal val="visible"/>
                                      </p:to>
                                    </p:set>
                                    <p:animEffect transition="in" filter="blinds(horizontal)">
                                      <p:cBhvr>
                                        <p:cTn id="17" dur="300"/>
                                        <p:tgtEl>
                                          <p:spTgt spid="798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iterate type="wd">
                                    <p:tmPct val="100000"/>
                                  </p:iterate>
                                  <p:childTnLst>
                                    <p:set>
                                      <p:cBhvr>
                                        <p:cTn id="21" dur="1" fill="hold">
                                          <p:stCondLst>
                                            <p:cond delay="0"/>
                                          </p:stCondLst>
                                        </p:cTn>
                                        <p:tgtEl>
                                          <p:spTgt spid="79874">
                                            <p:txEl>
                                              <p:pRg st="3" end="3"/>
                                            </p:txEl>
                                          </p:spTgt>
                                        </p:tgtEl>
                                        <p:attrNameLst>
                                          <p:attrName>style.visibility</p:attrName>
                                        </p:attrNameLst>
                                      </p:cBhvr>
                                      <p:to>
                                        <p:strVal val="visible"/>
                                      </p:to>
                                    </p:set>
                                    <p:animEffect transition="in" filter="blinds(horizontal)">
                                      <p:cBhvr>
                                        <p:cTn id="22" dur="300"/>
                                        <p:tgtEl>
                                          <p:spTgt spid="7987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iterate type="wd">
                                    <p:tmPct val="100000"/>
                                  </p:iterate>
                                  <p:childTnLst>
                                    <p:set>
                                      <p:cBhvr>
                                        <p:cTn id="26" dur="1" fill="hold">
                                          <p:stCondLst>
                                            <p:cond delay="0"/>
                                          </p:stCondLst>
                                        </p:cTn>
                                        <p:tgtEl>
                                          <p:spTgt spid="79874">
                                            <p:txEl>
                                              <p:pRg st="4" end="4"/>
                                            </p:txEl>
                                          </p:spTgt>
                                        </p:tgtEl>
                                        <p:attrNameLst>
                                          <p:attrName>style.visibility</p:attrName>
                                        </p:attrNameLst>
                                      </p:cBhvr>
                                      <p:to>
                                        <p:strVal val="visible"/>
                                      </p:to>
                                    </p:set>
                                    <p:animEffect transition="in" filter="blinds(horizontal)">
                                      <p:cBhvr>
                                        <p:cTn id="27" dur="300"/>
                                        <p:tgtEl>
                                          <p:spTgt spid="7987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iterate type="wd">
                                    <p:tmPct val="100000"/>
                                  </p:iterate>
                                  <p:childTnLst>
                                    <p:set>
                                      <p:cBhvr>
                                        <p:cTn id="31" dur="1" fill="hold">
                                          <p:stCondLst>
                                            <p:cond delay="0"/>
                                          </p:stCondLst>
                                        </p:cTn>
                                        <p:tgtEl>
                                          <p:spTgt spid="79874">
                                            <p:txEl>
                                              <p:pRg st="5" end="5"/>
                                            </p:txEl>
                                          </p:spTgt>
                                        </p:tgtEl>
                                        <p:attrNameLst>
                                          <p:attrName>style.visibility</p:attrName>
                                        </p:attrNameLst>
                                      </p:cBhvr>
                                      <p:to>
                                        <p:strVal val="visible"/>
                                      </p:to>
                                    </p:set>
                                    <p:animEffect transition="in" filter="blinds(horizontal)">
                                      <p:cBhvr>
                                        <p:cTn id="32" dur="300"/>
                                        <p:tgtEl>
                                          <p:spTgt spid="79874">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iterate type="wd">
                                    <p:tmPct val="100000"/>
                                  </p:iterate>
                                  <p:childTnLst>
                                    <p:set>
                                      <p:cBhvr>
                                        <p:cTn id="36" dur="1" fill="hold">
                                          <p:stCondLst>
                                            <p:cond delay="0"/>
                                          </p:stCondLst>
                                        </p:cTn>
                                        <p:tgtEl>
                                          <p:spTgt spid="79874">
                                            <p:txEl>
                                              <p:pRg st="6" end="6"/>
                                            </p:txEl>
                                          </p:spTgt>
                                        </p:tgtEl>
                                        <p:attrNameLst>
                                          <p:attrName>style.visibility</p:attrName>
                                        </p:attrNameLst>
                                      </p:cBhvr>
                                      <p:to>
                                        <p:strVal val="visible"/>
                                      </p:to>
                                    </p:set>
                                    <p:animEffect transition="in" filter="blinds(horizontal)">
                                      <p:cBhvr>
                                        <p:cTn id="37" dur="300"/>
                                        <p:tgtEl>
                                          <p:spTgt spid="79874">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iterate type="wd">
                                    <p:tmPct val="100000"/>
                                  </p:iterate>
                                  <p:childTnLst>
                                    <p:set>
                                      <p:cBhvr>
                                        <p:cTn id="41" dur="1" fill="hold">
                                          <p:stCondLst>
                                            <p:cond delay="0"/>
                                          </p:stCondLst>
                                        </p:cTn>
                                        <p:tgtEl>
                                          <p:spTgt spid="79874">
                                            <p:txEl>
                                              <p:pRg st="7" end="7"/>
                                            </p:txEl>
                                          </p:spTgt>
                                        </p:tgtEl>
                                        <p:attrNameLst>
                                          <p:attrName>style.visibility</p:attrName>
                                        </p:attrNameLst>
                                      </p:cBhvr>
                                      <p:to>
                                        <p:strVal val="visible"/>
                                      </p:to>
                                    </p:set>
                                    <p:animEffect transition="in" filter="blinds(horizontal)">
                                      <p:cBhvr>
                                        <p:cTn id="42" dur="300"/>
                                        <p:tgtEl>
                                          <p:spTgt spid="798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1" name="Rectangle 3"/>
          <p:cNvSpPr>
            <a:spLocks noGrp="1" noChangeArrowheads="1"/>
          </p:cNvSpPr>
          <p:nvPr>
            <p:ph type="ctrTitle"/>
          </p:nvPr>
        </p:nvSpPr>
        <p:spPr>
          <a:xfrm>
            <a:off x="1992313" y="188914"/>
            <a:ext cx="8229600" cy="2447925"/>
          </a:xfrm>
          <a:extLst/>
        </p:spPr>
        <p:txBody>
          <a:bodyPr/>
          <a:lstStyle/>
          <a:p>
            <a:pPr eaLnBrk="1" fontAlgn="auto" hangingPunct="1">
              <a:spcAft>
                <a:spcPts val="0"/>
              </a:spcAft>
              <a:defRPr/>
            </a:pPr>
            <a:r>
              <a:rPr lang="ar-SA" sz="6000" dirty="0">
                <a:solidFill>
                  <a:srgbClr val="CC3300"/>
                </a:solidFill>
                <a:cs typeface="Andalus" pitchFamily="2" charset="-78"/>
              </a:rPr>
              <a:t>1 ـ  تسويق حقوق الدعاية والإعلان</a:t>
            </a:r>
            <a:endParaRPr lang="en-US" sz="6000" dirty="0">
              <a:solidFill>
                <a:srgbClr val="CC3300"/>
              </a:solidFill>
              <a:cs typeface="Andalus" pitchFamily="2" charset="-78"/>
            </a:endParaRPr>
          </a:p>
        </p:txBody>
      </p:sp>
      <p:sp>
        <p:nvSpPr>
          <p:cNvPr id="334850" name="Rectangle 2"/>
          <p:cNvSpPr>
            <a:spLocks noGrp="1" noChangeArrowheads="1"/>
          </p:cNvSpPr>
          <p:nvPr>
            <p:ph type="subTitle" idx="1"/>
          </p:nvPr>
        </p:nvSpPr>
        <p:spPr>
          <a:xfrm>
            <a:off x="2895600" y="2565400"/>
            <a:ext cx="6400800" cy="2616200"/>
          </a:xfrm>
          <a:effectLst>
            <a:outerShdw dist="35921" dir="2700000" algn="ctr" rotWithShape="0">
              <a:srgbClr val="CC3300"/>
            </a:outerShdw>
          </a:effectLst>
        </p:spPr>
        <p:txBody>
          <a:bodyPr/>
          <a:lstStyle/>
          <a:p>
            <a:pPr marR="0" eaLnBrk="1" hangingPunct="1">
              <a:lnSpc>
                <a:spcPct val="80000"/>
              </a:lnSpc>
            </a:pPr>
            <a:r>
              <a:rPr lang="ar-SA" altLang="ar-SA" sz="2400" b="1"/>
              <a:t> التعاقد مع شركات الملابس الرياضية مقابل الدعاية لها</a:t>
            </a:r>
          </a:p>
          <a:p>
            <a:pPr marR="0" eaLnBrk="1" hangingPunct="1">
              <a:lnSpc>
                <a:spcPct val="80000"/>
              </a:lnSpc>
            </a:pPr>
            <a:r>
              <a:rPr lang="ar-SA" altLang="ar-SA" sz="2400" b="1"/>
              <a:t>استخدام صور وأسماء وأرقام اللاعبين</a:t>
            </a:r>
          </a:p>
          <a:p>
            <a:pPr marR="0" eaLnBrk="1" hangingPunct="1">
              <a:lnSpc>
                <a:spcPct val="80000"/>
              </a:lnSpc>
            </a:pPr>
            <a:r>
              <a:rPr lang="ar-SA" altLang="ar-SA" sz="2400" b="1"/>
              <a:t>بيع حقوق استغلال العلامة التجارية للمنظمة</a:t>
            </a:r>
          </a:p>
          <a:p>
            <a:pPr marR="0" eaLnBrk="1" hangingPunct="1">
              <a:lnSpc>
                <a:spcPct val="80000"/>
              </a:lnSpc>
            </a:pPr>
            <a:r>
              <a:rPr lang="ar-SA" altLang="ar-SA" sz="2400" b="1"/>
              <a:t>أعداد أفلام وصور عن المؤسسة</a:t>
            </a:r>
          </a:p>
          <a:p>
            <a:pPr marR="0" eaLnBrk="1" hangingPunct="1">
              <a:lnSpc>
                <a:spcPct val="80000"/>
              </a:lnSpc>
            </a:pPr>
            <a:r>
              <a:rPr lang="ar-SA" altLang="ar-SA" sz="2400" b="1">
                <a:solidFill>
                  <a:srgbClr val="FFFF00"/>
                </a:solidFill>
              </a:rPr>
              <a:t>المؤتمرات الصحفية لإبراز أهم المشروعات</a:t>
            </a:r>
          </a:p>
          <a:p>
            <a:pPr marR="0" eaLnBrk="1" hangingPunct="1">
              <a:lnSpc>
                <a:spcPct val="80000"/>
              </a:lnSpc>
            </a:pPr>
            <a:r>
              <a:rPr lang="ar-SA" altLang="ar-SA" sz="2400" b="1">
                <a:solidFill>
                  <a:srgbClr val="FFFF00"/>
                </a:solidFill>
              </a:rPr>
              <a:t>الصحف والقنوات التليفزيونية الخاصة</a:t>
            </a:r>
          </a:p>
          <a:p>
            <a:pPr marR="0" eaLnBrk="1" hangingPunct="1">
              <a:lnSpc>
                <a:spcPct val="80000"/>
              </a:lnSpc>
            </a:pPr>
            <a:r>
              <a:rPr lang="ar-SA" altLang="ar-SA" sz="2400" b="1">
                <a:solidFill>
                  <a:srgbClr val="FFFF00"/>
                </a:solidFill>
              </a:rPr>
              <a:t>شعارات وأعلام المؤسسة</a:t>
            </a:r>
          </a:p>
        </p:txBody>
      </p:sp>
    </p:spTree>
    <p:extLst>
      <p:ext uri="{BB962C8B-B14F-4D97-AF65-F5344CB8AC3E}">
        <p14:creationId xmlns:p14="http://schemas.microsoft.com/office/powerpoint/2010/main" val="3698450083"/>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34850">
                                            <p:txEl>
                                              <p:pRg st="0" end="0"/>
                                            </p:txEl>
                                          </p:spTgt>
                                        </p:tgtEl>
                                        <p:attrNameLst>
                                          <p:attrName>style.visibility</p:attrName>
                                        </p:attrNameLst>
                                      </p:cBhvr>
                                      <p:to>
                                        <p:strVal val="visible"/>
                                      </p:to>
                                    </p:set>
                                    <p:anim calcmode="lin" valueType="num">
                                      <p:cBhvr additive="base">
                                        <p:cTn id="7" dur="300" fill="hold"/>
                                        <p:tgtEl>
                                          <p:spTgt spid="334850">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3348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334850">
                                            <p:txEl>
                                              <p:pRg st="1" end="1"/>
                                            </p:txEl>
                                          </p:spTgt>
                                        </p:tgtEl>
                                        <p:attrNameLst>
                                          <p:attrName>style.visibility</p:attrName>
                                        </p:attrNameLst>
                                      </p:cBhvr>
                                      <p:to>
                                        <p:strVal val="visible"/>
                                      </p:to>
                                    </p:set>
                                    <p:anim calcmode="lin" valueType="num">
                                      <p:cBhvr additive="base">
                                        <p:cTn id="13" dur="300" fill="hold"/>
                                        <p:tgtEl>
                                          <p:spTgt spid="334850">
                                            <p:txEl>
                                              <p:pRg st="1" end="1"/>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3348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334850">
                                            <p:txEl>
                                              <p:pRg st="2" end="2"/>
                                            </p:txEl>
                                          </p:spTgt>
                                        </p:tgtEl>
                                        <p:attrNameLst>
                                          <p:attrName>style.visibility</p:attrName>
                                        </p:attrNameLst>
                                      </p:cBhvr>
                                      <p:to>
                                        <p:strVal val="visible"/>
                                      </p:to>
                                    </p:set>
                                    <p:anim calcmode="lin" valueType="num">
                                      <p:cBhvr additive="base">
                                        <p:cTn id="19" dur="300" fill="hold"/>
                                        <p:tgtEl>
                                          <p:spTgt spid="334850">
                                            <p:txEl>
                                              <p:pRg st="2" end="2"/>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3348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wd">
                                    <p:tmPct val="100000"/>
                                  </p:iterate>
                                  <p:childTnLst>
                                    <p:set>
                                      <p:cBhvr>
                                        <p:cTn id="24" dur="1" fill="hold">
                                          <p:stCondLst>
                                            <p:cond delay="0"/>
                                          </p:stCondLst>
                                        </p:cTn>
                                        <p:tgtEl>
                                          <p:spTgt spid="334850">
                                            <p:txEl>
                                              <p:pRg st="3" end="3"/>
                                            </p:txEl>
                                          </p:spTgt>
                                        </p:tgtEl>
                                        <p:attrNameLst>
                                          <p:attrName>style.visibility</p:attrName>
                                        </p:attrNameLst>
                                      </p:cBhvr>
                                      <p:to>
                                        <p:strVal val="visible"/>
                                      </p:to>
                                    </p:set>
                                    <p:anim calcmode="lin" valueType="num">
                                      <p:cBhvr additive="base">
                                        <p:cTn id="25" dur="300" fill="hold"/>
                                        <p:tgtEl>
                                          <p:spTgt spid="334850">
                                            <p:txEl>
                                              <p:pRg st="3" end="3"/>
                                            </p:txEl>
                                          </p:spTgt>
                                        </p:tgtEl>
                                        <p:attrNameLst>
                                          <p:attrName>ppt_x</p:attrName>
                                        </p:attrNameLst>
                                      </p:cBhvr>
                                      <p:tavLst>
                                        <p:tav tm="0">
                                          <p:val>
                                            <p:strVal val="0-#ppt_w/2"/>
                                          </p:val>
                                        </p:tav>
                                        <p:tav tm="100000">
                                          <p:val>
                                            <p:strVal val="#ppt_x"/>
                                          </p:val>
                                        </p:tav>
                                      </p:tavLst>
                                    </p:anim>
                                    <p:anim calcmode="lin" valueType="num">
                                      <p:cBhvr additive="base">
                                        <p:cTn id="26" dur="300" fill="hold"/>
                                        <p:tgtEl>
                                          <p:spTgt spid="3348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iterate type="wd">
                                    <p:tmPct val="100000"/>
                                  </p:iterate>
                                  <p:childTnLst>
                                    <p:set>
                                      <p:cBhvr>
                                        <p:cTn id="30" dur="1" fill="hold">
                                          <p:stCondLst>
                                            <p:cond delay="0"/>
                                          </p:stCondLst>
                                        </p:cTn>
                                        <p:tgtEl>
                                          <p:spTgt spid="334850">
                                            <p:txEl>
                                              <p:pRg st="4" end="4"/>
                                            </p:txEl>
                                          </p:spTgt>
                                        </p:tgtEl>
                                        <p:attrNameLst>
                                          <p:attrName>style.visibility</p:attrName>
                                        </p:attrNameLst>
                                      </p:cBhvr>
                                      <p:to>
                                        <p:strVal val="visible"/>
                                      </p:to>
                                    </p:set>
                                    <p:anim calcmode="lin" valueType="num">
                                      <p:cBhvr additive="base">
                                        <p:cTn id="31" dur="300" fill="hold"/>
                                        <p:tgtEl>
                                          <p:spTgt spid="334850">
                                            <p:txEl>
                                              <p:pRg st="4" end="4"/>
                                            </p:txEl>
                                          </p:spTgt>
                                        </p:tgtEl>
                                        <p:attrNameLst>
                                          <p:attrName>ppt_x</p:attrName>
                                        </p:attrNameLst>
                                      </p:cBhvr>
                                      <p:tavLst>
                                        <p:tav tm="0">
                                          <p:val>
                                            <p:strVal val="0-#ppt_w/2"/>
                                          </p:val>
                                        </p:tav>
                                        <p:tav tm="100000">
                                          <p:val>
                                            <p:strVal val="#ppt_x"/>
                                          </p:val>
                                        </p:tav>
                                      </p:tavLst>
                                    </p:anim>
                                    <p:anim calcmode="lin" valueType="num">
                                      <p:cBhvr additive="base">
                                        <p:cTn id="32" dur="300" fill="hold"/>
                                        <p:tgtEl>
                                          <p:spTgt spid="33485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iterate type="wd">
                                    <p:tmPct val="100000"/>
                                  </p:iterate>
                                  <p:childTnLst>
                                    <p:set>
                                      <p:cBhvr>
                                        <p:cTn id="36" dur="1" fill="hold">
                                          <p:stCondLst>
                                            <p:cond delay="0"/>
                                          </p:stCondLst>
                                        </p:cTn>
                                        <p:tgtEl>
                                          <p:spTgt spid="334850">
                                            <p:txEl>
                                              <p:pRg st="5" end="5"/>
                                            </p:txEl>
                                          </p:spTgt>
                                        </p:tgtEl>
                                        <p:attrNameLst>
                                          <p:attrName>style.visibility</p:attrName>
                                        </p:attrNameLst>
                                      </p:cBhvr>
                                      <p:to>
                                        <p:strVal val="visible"/>
                                      </p:to>
                                    </p:set>
                                    <p:anim calcmode="lin" valueType="num">
                                      <p:cBhvr additive="base">
                                        <p:cTn id="37" dur="300" fill="hold"/>
                                        <p:tgtEl>
                                          <p:spTgt spid="334850">
                                            <p:txEl>
                                              <p:pRg st="5" end="5"/>
                                            </p:txEl>
                                          </p:spTgt>
                                        </p:tgtEl>
                                        <p:attrNameLst>
                                          <p:attrName>ppt_x</p:attrName>
                                        </p:attrNameLst>
                                      </p:cBhvr>
                                      <p:tavLst>
                                        <p:tav tm="0">
                                          <p:val>
                                            <p:strVal val="0-#ppt_w/2"/>
                                          </p:val>
                                        </p:tav>
                                        <p:tav tm="100000">
                                          <p:val>
                                            <p:strVal val="#ppt_x"/>
                                          </p:val>
                                        </p:tav>
                                      </p:tavLst>
                                    </p:anim>
                                    <p:anim calcmode="lin" valueType="num">
                                      <p:cBhvr additive="base">
                                        <p:cTn id="38" dur="300" fill="hold"/>
                                        <p:tgtEl>
                                          <p:spTgt spid="33485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iterate type="wd">
                                    <p:tmPct val="100000"/>
                                  </p:iterate>
                                  <p:childTnLst>
                                    <p:set>
                                      <p:cBhvr>
                                        <p:cTn id="42" dur="1" fill="hold">
                                          <p:stCondLst>
                                            <p:cond delay="0"/>
                                          </p:stCondLst>
                                        </p:cTn>
                                        <p:tgtEl>
                                          <p:spTgt spid="334850">
                                            <p:txEl>
                                              <p:pRg st="6" end="6"/>
                                            </p:txEl>
                                          </p:spTgt>
                                        </p:tgtEl>
                                        <p:attrNameLst>
                                          <p:attrName>style.visibility</p:attrName>
                                        </p:attrNameLst>
                                      </p:cBhvr>
                                      <p:to>
                                        <p:strVal val="visible"/>
                                      </p:to>
                                    </p:set>
                                    <p:anim calcmode="lin" valueType="num">
                                      <p:cBhvr additive="base">
                                        <p:cTn id="43" dur="300" fill="hold"/>
                                        <p:tgtEl>
                                          <p:spTgt spid="334850">
                                            <p:txEl>
                                              <p:pRg st="6" end="6"/>
                                            </p:txEl>
                                          </p:spTgt>
                                        </p:tgtEl>
                                        <p:attrNameLst>
                                          <p:attrName>ppt_x</p:attrName>
                                        </p:attrNameLst>
                                      </p:cBhvr>
                                      <p:tavLst>
                                        <p:tav tm="0">
                                          <p:val>
                                            <p:strVal val="0-#ppt_w/2"/>
                                          </p:val>
                                        </p:tav>
                                        <p:tav tm="100000">
                                          <p:val>
                                            <p:strVal val="#ppt_x"/>
                                          </p:val>
                                        </p:tav>
                                      </p:tavLst>
                                    </p:anim>
                                    <p:anim calcmode="lin" valueType="num">
                                      <p:cBhvr additive="base">
                                        <p:cTn id="44" dur="300" fill="hold"/>
                                        <p:tgtEl>
                                          <p:spTgt spid="33485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solidFill>
            <a:srgbClr val="00B050"/>
          </a:solidFill>
        </p:spPr>
        <p:txBody>
          <a:bodyPr/>
          <a:lstStyle/>
          <a:p>
            <a:pPr eaLnBrk="1" hangingPunct="1"/>
            <a:r>
              <a:rPr lang="ar-SA" altLang="ar-SA" b="1" smtClean="0">
                <a:solidFill>
                  <a:srgbClr val="FFFF00"/>
                </a:solidFill>
                <a:cs typeface="Andalus" panose="02020603050405020304" pitchFamily="18" charset="-78"/>
              </a:rPr>
              <a:t>2ـ التسويق التليفزيوني</a:t>
            </a:r>
            <a:endParaRPr lang="en-US" altLang="ar-SA" b="1" smtClean="0">
              <a:solidFill>
                <a:srgbClr val="FFFF00"/>
              </a:solidFill>
              <a:cs typeface="Andalus" panose="02020603050405020304" pitchFamily="18" charset="-78"/>
            </a:endParaRPr>
          </a:p>
        </p:txBody>
      </p:sp>
      <p:sp>
        <p:nvSpPr>
          <p:cNvPr id="35843" name="Rectangle 3"/>
          <p:cNvSpPr>
            <a:spLocks noGrp="1" noChangeArrowheads="1"/>
          </p:cNvSpPr>
          <p:nvPr>
            <p:ph idx="1"/>
          </p:nvPr>
        </p:nvSpPr>
        <p:spPr>
          <a:solidFill>
            <a:srgbClr val="00B050"/>
          </a:solidFill>
        </p:spPr>
        <p:txBody>
          <a:bodyPr/>
          <a:lstStyle/>
          <a:p>
            <a:pPr eaLnBrk="1" hangingPunct="1"/>
            <a:r>
              <a:rPr lang="ar-SA" altLang="ar-SA" smtClean="0"/>
              <a:t>وضع شروط تعاقدية للتغطية التليفزيونية</a:t>
            </a:r>
          </a:p>
          <a:p>
            <a:pPr eaLnBrk="1" hangingPunct="1"/>
            <a:r>
              <a:rPr lang="ar-SA" altLang="ar-SA" smtClean="0"/>
              <a:t>احتكار حقوق بث الاحداث الرياضية</a:t>
            </a:r>
          </a:p>
          <a:p>
            <a:pPr eaLnBrk="1" hangingPunct="1"/>
            <a:r>
              <a:rPr lang="ar-SA" altLang="ar-SA" smtClean="0"/>
              <a:t>عقد اتفاقيات مع المؤسسات الاعلامية للدعاية للبطولات  والاحداث الرياضية بالمؤسسة</a:t>
            </a:r>
          </a:p>
          <a:p>
            <a:pPr eaLnBrk="1" hangingPunct="1"/>
            <a:r>
              <a:rPr lang="ar-SA" altLang="ar-SA" smtClean="0"/>
              <a:t>الاهتمام بتوقيت الاعلان“ وقت الذروة “وكثافة المشاهدة</a:t>
            </a:r>
          </a:p>
          <a:p>
            <a:pPr eaLnBrk="1" hangingPunct="1"/>
            <a:r>
              <a:rPr lang="ar-SA" altLang="ar-SA" smtClean="0"/>
              <a:t>التعاقد مع المهتمين بعمليات“ الرعاة الرسميين“</a:t>
            </a:r>
          </a:p>
          <a:p>
            <a:pPr eaLnBrk="1" hangingPunct="1"/>
            <a:r>
              <a:rPr lang="ar-SA" altLang="ar-SA" smtClean="0"/>
              <a:t>جذب اهتمام المستثمرين الرياضيين وتشجيع الاستثمارالرياضى</a:t>
            </a:r>
            <a:endParaRPr lang="en-US" altLang="ar-SA" smtClean="0"/>
          </a:p>
        </p:txBody>
      </p:sp>
    </p:spTree>
    <p:extLst>
      <p:ext uri="{BB962C8B-B14F-4D97-AF65-F5344CB8AC3E}">
        <p14:creationId xmlns:p14="http://schemas.microsoft.com/office/powerpoint/2010/main" val="1318057642"/>
      </p:ext>
    </p:extLst>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92313" y="125413"/>
            <a:ext cx="8229600" cy="1143000"/>
          </a:xfrm>
          <a:solidFill>
            <a:srgbClr val="00B050"/>
          </a:solidFill>
        </p:spPr>
        <p:txBody>
          <a:bodyPr/>
          <a:lstStyle/>
          <a:p>
            <a:pPr eaLnBrk="1" hangingPunct="1"/>
            <a:r>
              <a:rPr lang="ar-SA" altLang="ar-SA" b="1" smtClean="0">
                <a:solidFill>
                  <a:srgbClr val="FFFF00"/>
                </a:solidFill>
                <a:cs typeface="Andalus" panose="02020603050405020304" pitchFamily="18" charset="-78"/>
              </a:rPr>
              <a:t>3ـ تسويق البطولات والمباريات</a:t>
            </a:r>
            <a:endParaRPr lang="en-US" altLang="ar-SA" b="1" smtClean="0">
              <a:solidFill>
                <a:srgbClr val="FFFF00"/>
              </a:solidFill>
              <a:cs typeface="Andalus" panose="02020603050405020304" pitchFamily="18" charset="-78"/>
            </a:endParaRPr>
          </a:p>
        </p:txBody>
      </p:sp>
      <p:sp>
        <p:nvSpPr>
          <p:cNvPr id="36867" name="Rectangle 3"/>
          <p:cNvSpPr>
            <a:spLocks noGrp="1" noChangeArrowheads="1"/>
          </p:cNvSpPr>
          <p:nvPr>
            <p:ph idx="1"/>
          </p:nvPr>
        </p:nvSpPr>
        <p:spPr>
          <a:solidFill>
            <a:srgbClr val="00B050"/>
          </a:solidFill>
        </p:spPr>
        <p:txBody>
          <a:bodyPr/>
          <a:lstStyle/>
          <a:p>
            <a:pPr eaLnBrk="1" hangingPunct="1"/>
            <a:r>
              <a:rPr lang="ar-SA" altLang="ar-SA" sz="2800"/>
              <a:t>فتح العديد من منافذ بيع التذاكر مما ييسر على الجماهير</a:t>
            </a:r>
          </a:p>
          <a:p>
            <a:pPr eaLnBrk="1" hangingPunct="1"/>
            <a:r>
              <a:rPr lang="ar-SA" altLang="ar-SA" sz="2800"/>
              <a:t>دعوة كبار المسؤولين مما يحفز الاقبال الجماهيري</a:t>
            </a:r>
          </a:p>
          <a:p>
            <a:pPr eaLnBrk="1" hangingPunct="1"/>
            <a:r>
              <a:rPr lang="ar-SA" altLang="ar-SA" sz="2800"/>
              <a:t>طرح كمية من التذاكر تتناسب مع توقعات الحضور</a:t>
            </a:r>
          </a:p>
          <a:p>
            <a:pPr eaLnBrk="1" hangingPunct="1"/>
            <a:r>
              <a:rPr lang="ar-SA" altLang="ar-SA" sz="2800"/>
              <a:t>تحديد أسعار التذاكر بما يتناسب مع أهمية الحدث الرياضي</a:t>
            </a:r>
          </a:p>
          <a:p>
            <a:pPr eaLnBrk="1" hangingPunct="1"/>
            <a:r>
              <a:rPr lang="ar-SA" altLang="ar-SA" sz="2800"/>
              <a:t>تقديم هدايا تذكارية للفائزين في عمليات السحب على التذاكر</a:t>
            </a:r>
          </a:p>
          <a:p>
            <a:pPr eaLnBrk="1" hangingPunct="1"/>
            <a:r>
              <a:rPr lang="ar-SA" altLang="ar-SA" sz="2800"/>
              <a:t>تسويق حقوق الاعلان للراغبين أثناء إقامة المباراة والحدث</a:t>
            </a:r>
          </a:p>
          <a:p>
            <a:pPr eaLnBrk="1" hangingPunct="1"/>
            <a:r>
              <a:rPr lang="ar-SA" altLang="ar-SA" sz="2800"/>
              <a:t>التعاقد للبث المباشر أو المسجل للبطولات أو الاحداث </a:t>
            </a:r>
          </a:p>
          <a:p>
            <a:pPr eaLnBrk="1" hangingPunct="1"/>
            <a:r>
              <a:rPr lang="ar-SA" altLang="ar-SA" sz="2800"/>
              <a:t>التعاقد لعقد الندوات أو التحليلات والاحاديث الرياضية المرتبطة</a:t>
            </a:r>
          </a:p>
          <a:p>
            <a:pPr eaLnBrk="1" hangingPunct="1"/>
            <a:endParaRPr lang="ar-SA" altLang="ar-SA" sz="2800"/>
          </a:p>
          <a:p>
            <a:pPr eaLnBrk="1" hangingPunct="1"/>
            <a:endParaRPr lang="ar-SA" altLang="ar-SA" sz="2800"/>
          </a:p>
          <a:p>
            <a:pPr eaLnBrk="1" hangingPunct="1"/>
            <a:endParaRPr lang="ar-SA" altLang="ar-SA" sz="2800"/>
          </a:p>
          <a:p>
            <a:pPr eaLnBrk="1" hangingPunct="1"/>
            <a:endParaRPr lang="en-US" altLang="ar-SA" sz="2800"/>
          </a:p>
        </p:txBody>
      </p:sp>
    </p:spTree>
    <p:extLst>
      <p:ext uri="{BB962C8B-B14F-4D97-AF65-F5344CB8AC3E}">
        <p14:creationId xmlns:p14="http://schemas.microsoft.com/office/powerpoint/2010/main" val="1435909856"/>
      </p:ext>
    </p:extLst>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solidFill>
            <a:srgbClr val="00B050"/>
          </a:solidFill>
        </p:spPr>
        <p:txBody>
          <a:bodyPr/>
          <a:lstStyle/>
          <a:p>
            <a:pPr eaLnBrk="1" hangingPunct="1"/>
            <a:r>
              <a:rPr lang="ar-SA" altLang="ar-SA" b="1" smtClean="0">
                <a:solidFill>
                  <a:srgbClr val="FFFF00"/>
                </a:solidFill>
                <a:cs typeface="Andalus" panose="02020603050405020304" pitchFamily="18" charset="-78"/>
              </a:rPr>
              <a:t>4ـ تسويق اللاعبين</a:t>
            </a:r>
            <a:endParaRPr lang="en-US" altLang="ar-SA" b="1" smtClean="0">
              <a:solidFill>
                <a:srgbClr val="FFFF00"/>
              </a:solidFill>
              <a:cs typeface="Andalus" panose="02020603050405020304" pitchFamily="18" charset="-78"/>
            </a:endParaRPr>
          </a:p>
        </p:txBody>
      </p:sp>
      <p:sp>
        <p:nvSpPr>
          <p:cNvPr id="19459" name="Rectangle 3"/>
          <p:cNvSpPr>
            <a:spLocks noGrp="1" noChangeArrowheads="1"/>
          </p:cNvSpPr>
          <p:nvPr>
            <p:ph idx="1"/>
          </p:nvPr>
        </p:nvSpPr>
        <p:spPr>
          <a:solidFill>
            <a:srgbClr val="00B050"/>
          </a:solidFill>
        </p:spPr>
        <p:txBody>
          <a:bodyPr>
            <a:normAutofit/>
          </a:bodyPr>
          <a:lstStyle/>
          <a:p>
            <a:pPr marL="274320" indent="-274320" eaLnBrk="1" fontAlgn="auto" hangingPunct="1">
              <a:spcAft>
                <a:spcPts val="0"/>
              </a:spcAft>
              <a:buClr>
                <a:schemeClr val="accent3"/>
              </a:buClr>
              <a:buFont typeface="Wingdings 2"/>
              <a:buChar char=""/>
              <a:defRPr/>
            </a:pPr>
            <a:r>
              <a:rPr lang="ar-SA" sz="2800" dirty="0">
                <a:ea typeface="+mn-ea"/>
              </a:rPr>
              <a:t>تشكيل لجنة م</a:t>
            </a:r>
            <a:r>
              <a:rPr lang="ar-IQ" sz="2800" dirty="0">
                <a:ea typeface="+mn-ea"/>
              </a:rPr>
              <a:t>تخ</a:t>
            </a:r>
            <a:r>
              <a:rPr lang="ar-SA" sz="2800" dirty="0">
                <a:ea typeface="+mn-ea"/>
              </a:rPr>
              <a:t>صصة لعمليات أحتراف اللاعبين</a:t>
            </a:r>
          </a:p>
          <a:p>
            <a:pPr marL="274320" indent="-274320" eaLnBrk="1" fontAlgn="auto" hangingPunct="1">
              <a:spcAft>
                <a:spcPts val="0"/>
              </a:spcAft>
              <a:buClr>
                <a:schemeClr val="accent3"/>
              </a:buClr>
              <a:buFont typeface="Wingdings 2"/>
              <a:buChar char=""/>
              <a:defRPr/>
            </a:pPr>
            <a:r>
              <a:rPr lang="ar-SA" sz="2800" dirty="0">
                <a:ea typeface="+mn-ea"/>
              </a:rPr>
              <a:t>جذب إهتمام الرعاة لتبنى أحد الفرق او اللاعبين</a:t>
            </a:r>
          </a:p>
          <a:p>
            <a:pPr marL="274320" indent="-274320" eaLnBrk="1" fontAlgn="auto" hangingPunct="1">
              <a:spcAft>
                <a:spcPts val="0"/>
              </a:spcAft>
              <a:buClr>
                <a:schemeClr val="accent3"/>
              </a:buClr>
              <a:buFont typeface="Wingdings 2"/>
              <a:buChar char=""/>
              <a:defRPr/>
            </a:pPr>
            <a:r>
              <a:rPr lang="ar-SA" sz="2800" dirty="0">
                <a:ea typeface="+mn-ea"/>
              </a:rPr>
              <a:t>التامين على اللاعبين ضد الاصابات أو الحوادث</a:t>
            </a:r>
          </a:p>
          <a:p>
            <a:pPr marL="274320" indent="-274320" eaLnBrk="1" fontAlgn="auto" hangingPunct="1">
              <a:spcAft>
                <a:spcPts val="0"/>
              </a:spcAft>
              <a:buClr>
                <a:schemeClr val="accent3"/>
              </a:buClr>
              <a:buFont typeface="Wingdings 2"/>
              <a:buChar char=""/>
              <a:defRPr/>
            </a:pPr>
            <a:r>
              <a:rPr lang="ar-SA" sz="2800" dirty="0">
                <a:ea typeface="+mn-ea"/>
              </a:rPr>
              <a:t>الاهتمام ببناء قاعدة جيدة من الناشئين فى مختلف الالعاب</a:t>
            </a:r>
          </a:p>
          <a:p>
            <a:pPr marL="274320" indent="-274320" eaLnBrk="1" fontAlgn="auto" hangingPunct="1">
              <a:spcAft>
                <a:spcPts val="0"/>
              </a:spcAft>
              <a:buClr>
                <a:schemeClr val="accent3"/>
              </a:buClr>
              <a:buFont typeface="Wingdings 2"/>
              <a:buChar char=""/>
              <a:defRPr/>
            </a:pPr>
            <a:r>
              <a:rPr lang="ar-SA" sz="2800" dirty="0">
                <a:ea typeface="+mn-ea"/>
              </a:rPr>
              <a:t>تشجيع ورعاية المواهب الرياضية بالمؤسسة</a:t>
            </a:r>
          </a:p>
          <a:p>
            <a:pPr marL="274320" indent="-274320" eaLnBrk="1" fontAlgn="auto" hangingPunct="1">
              <a:spcAft>
                <a:spcPts val="0"/>
              </a:spcAft>
              <a:buClr>
                <a:schemeClr val="accent3"/>
              </a:buClr>
              <a:buFont typeface="Wingdings 2"/>
              <a:buChar char=""/>
              <a:defRPr/>
            </a:pPr>
            <a:r>
              <a:rPr lang="ar-SA" sz="2800" dirty="0">
                <a:ea typeface="+mn-ea"/>
              </a:rPr>
              <a:t>الاهتمام بدعم العلاقات مع الوكلاء الرسميين لعمليات الاحتراف الداخلى أو الخارجى </a:t>
            </a:r>
          </a:p>
          <a:p>
            <a:pPr marL="274320" indent="-274320" eaLnBrk="1" fontAlgn="auto" hangingPunct="1">
              <a:spcAft>
                <a:spcPts val="0"/>
              </a:spcAft>
              <a:buClr>
                <a:schemeClr val="accent3"/>
              </a:buClr>
              <a:buFont typeface="Wingdings 2"/>
              <a:buChar char=""/>
              <a:defRPr/>
            </a:pPr>
            <a:r>
              <a:rPr lang="ar-SA" sz="2800" dirty="0">
                <a:ea typeface="+mn-ea"/>
              </a:rPr>
              <a:t>إعداد السجلات الخاصة باللاعبين و سيرهم الذاتية  وتسجيلات مبارياتهم ومستوياتهم وتاريخهم الرياضى </a:t>
            </a:r>
          </a:p>
          <a:p>
            <a:pPr marL="274320" indent="-274320" eaLnBrk="1" fontAlgn="auto" hangingPunct="1">
              <a:spcAft>
                <a:spcPts val="0"/>
              </a:spcAft>
              <a:buClr>
                <a:schemeClr val="accent3"/>
              </a:buClr>
              <a:buFont typeface="Wingdings 2"/>
              <a:buChar char=""/>
              <a:defRPr/>
            </a:pPr>
            <a:endParaRPr lang="en-US" sz="2800" dirty="0">
              <a:ea typeface="+mn-ea"/>
            </a:endParaRPr>
          </a:p>
        </p:txBody>
      </p:sp>
    </p:spTree>
    <p:extLst>
      <p:ext uri="{BB962C8B-B14F-4D97-AF65-F5344CB8AC3E}">
        <p14:creationId xmlns:p14="http://schemas.microsoft.com/office/powerpoint/2010/main" val="4232217443"/>
      </p:ext>
    </p:extLst>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r" eaLnBrk="1" hangingPunct="1"/>
            <a:r>
              <a:rPr lang="ar-SA" altLang="ar-SA" b="1" smtClean="0">
                <a:solidFill>
                  <a:schemeClr val="tx1"/>
                </a:solidFill>
                <a:cs typeface="Andalus" panose="02020603050405020304" pitchFamily="18" charset="-78"/>
              </a:rPr>
              <a:t>5ـ تسويق منشآت المؤسسة</a:t>
            </a:r>
            <a:endParaRPr lang="en-US" altLang="ar-SA" b="1" smtClean="0">
              <a:solidFill>
                <a:schemeClr val="tx1"/>
              </a:solidFill>
              <a:cs typeface="Andalus" panose="02020603050405020304" pitchFamily="18" charset="-78"/>
            </a:endParaRPr>
          </a:p>
        </p:txBody>
      </p:sp>
      <p:sp>
        <p:nvSpPr>
          <p:cNvPr id="20483" name="Rectangle 3"/>
          <p:cNvSpPr>
            <a:spLocks noGrp="1" noChangeArrowheads="1"/>
          </p:cNvSpPr>
          <p:nvPr>
            <p:ph idx="1"/>
          </p:nvPr>
        </p:nvSpPr>
        <p:spPr>
          <a:solidFill>
            <a:schemeClr val="accent3">
              <a:lumMod val="40000"/>
              <a:lumOff val="60000"/>
            </a:schemeClr>
          </a:solidFill>
        </p:spPr>
        <p:txBody>
          <a:bodyPr>
            <a:normAutofit/>
          </a:bodyPr>
          <a:lstStyle/>
          <a:p>
            <a:pPr marL="274320" indent="-274320" eaLnBrk="1" fontAlgn="auto" hangingPunct="1">
              <a:spcAft>
                <a:spcPts val="0"/>
              </a:spcAft>
              <a:buClr>
                <a:schemeClr val="accent3"/>
              </a:buClr>
              <a:buFont typeface="Wingdings 2"/>
              <a:buChar char=""/>
              <a:defRPr/>
            </a:pPr>
            <a:r>
              <a:rPr lang="ar-SA" sz="2800" b="1" dirty="0">
                <a:ea typeface="+mn-ea"/>
              </a:rPr>
              <a:t>تأجير ملاعب وصالات المؤسسة فى غير أوقات الاستخدام</a:t>
            </a:r>
          </a:p>
          <a:p>
            <a:pPr marL="274320" indent="-274320" eaLnBrk="1" fontAlgn="auto" hangingPunct="1">
              <a:spcAft>
                <a:spcPts val="0"/>
              </a:spcAft>
              <a:buClr>
                <a:schemeClr val="accent3"/>
              </a:buClr>
              <a:buFont typeface="Wingdings 2"/>
              <a:buChar char=""/>
              <a:defRPr/>
            </a:pPr>
            <a:r>
              <a:rPr lang="ar-SA" sz="2800" b="1" dirty="0">
                <a:ea typeface="+mn-ea"/>
              </a:rPr>
              <a:t>تأجير حمامات السباحة وصالات اللياقة البدنية والساونا</a:t>
            </a:r>
          </a:p>
          <a:p>
            <a:pPr marL="274320" indent="-274320" eaLnBrk="1" fontAlgn="auto" hangingPunct="1">
              <a:spcAft>
                <a:spcPts val="0"/>
              </a:spcAft>
              <a:buClr>
                <a:schemeClr val="accent3"/>
              </a:buClr>
              <a:buFont typeface="Wingdings 2"/>
              <a:buChar char=""/>
              <a:defRPr/>
            </a:pPr>
            <a:r>
              <a:rPr lang="ar-SA" sz="2800" b="1" dirty="0">
                <a:ea typeface="+mn-ea"/>
              </a:rPr>
              <a:t>تاجيرأو بيع المحال التجارية و إستخدام أسوار المؤسسة</a:t>
            </a:r>
          </a:p>
          <a:p>
            <a:pPr marL="274320" indent="-274320" eaLnBrk="1" fontAlgn="auto" hangingPunct="1">
              <a:spcAft>
                <a:spcPts val="0"/>
              </a:spcAft>
              <a:buClr>
                <a:schemeClr val="accent3"/>
              </a:buClr>
              <a:buFont typeface="Wingdings 2"/>
              <a:buChar char=""/>
              <a:defRPr/>
            </a:pPr>
            <a:r>
              <a:rPr lang="ar-SA" sz="2800" b="1" dirty="0">
                <a:ea typeface="+mn-ea"/>
              </a:rPr>
              <a:t>تطوير المطاعم والكافتيريات و إسنادها للمستثمرين</a:t>
            </a:r>
          </a:p>
          <a:p>
            <a:pPr marL="274320" indent="-274320" eaLnBrk="1" fontAlgn="auto" hangingPunct="1">
              <a:spcAft>
                <a:spcPts val="0"/>
              </a:spcAft>
              <a:buClr>
                <a:schemeClr val="accent3"/>
              </a:buClr>
              <a:buFont typeface="Wingdings 2"/>
              <a:buChar char=""/>
              <a:defRPr/>
            </a:pPr>
            <a:r>
              <a:rPr lang="ar-SA" sz="2800" b="1" dirty="0">
                <a:ea typeface="+mn-ea"/>
              </a:rPr>
              <a:t>تخصيص صالة لتأجيرها للاجتماعات و الحفلات والندوات</a:t>
            </a:r>
          </a:p>
          <a:p>
            <a:pPr marL="274320" indent="-274320" eaLnBrk="1" fontAlgn="auto" hangingPunct="1">
              <a:spcAft>
                <a:spcPts val="0"/>
              </a:spcAft>
              <a:buClr>
                <a:schemeClr val="accent3"/>
              </a:buClr>
              <a:buFont typeface="Wingdings 2"/>
              <a:buChar char=""/>
              <a:defRPr/>
            </a:pPr>
            <a:r>
              <a:rPr lang="ar-SA" sz="2800" b="1" dirty="0">
                <a:ea typeface="+mn-ea"/>
              </a:rPr>
              <a:t>الاهتمام بأنشطة الطفل والاسرة كعامل جذب للمزيد من الرواد والاعضاء</a:t>
            </a:r>
          </a:p>
          <a:p>
            <a:pPr marL="274320" indent="-274320" eaLnBrk="1" fontAlgn="auto" hangingPunct="1">
              <a:spcAft>
                <a:spcPts val="0"/>
              </a:spcAft>
              <a:buClr>
                <a:schemeClr val="accent3"/>
              </a:buClr>
              <a:buFont typeface="Wingdings 2"/>
              <a:buChar char=""/>
              <a:defRPr/>
            </a:pPr>
            <a:endParaRPr lang="en-US" sz="2800" b="1" dirty="0">
              <a:ea typeface="+mn-ea"/>
            </a:endParaRPr>
          </a:p>
        </p:txBody>
      </p:sp>
    </p:spTree>
    <p:extLst>
      <p:ext uri="{BB962C8B-B14F-4D97-AF65-F5344CB8AC3E}">
        <p14:creationId xmlns:p14="http://schemas.microsoft.com/office/powerpoint/2010/main" val="2291187389"/>
      </p:ext>
    </p:extLst>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ar-SA" altLang="ar-SA" smtClean="0"/>
              <a:t> </a:t>
            </a:r>
            <a:r>
              <a:rPr lang="ar-SA" altLang="ar-SA" smtClean="0">
                <a:cs typeface="Andalus" panose="02020603050405020304" pitchFamily="18" charset="-78"/>
              </a:rPr>
              <a:t>6ـ  </a:t>
            </a:r>
            <a:r>
              <a:rPr lang="ar-SA" altLang="ar-SA" smtClean="0">
                <a:solidFill>
                  <a:srgbClr val="CC3300"/>
                </a:solidFill>
                <a:cs typeface="Andalus" panose="02020603050405020304" pitchFamily="18" charset="-78"/>
              </a:rPr>
              <a:t>تسويق الخدمات بالمؤسسة</a:t>
            </a:r>
            <a:endParaRPr lang="en-US" altLang="ar-SA" smtClean="0">
              <a:solidFill>
                <a:srgbClr val="CC3300"/>
              </a:solidFill>
              <a:cs typeface="Andalus" panose="02020603050405020304" pitchFamily="18" charset="-78"/>
            </a:endParaRPr>
          </a:p>
        </p:txBody>
      </p:sp>
      <p:sp>
        <p:nvSpPr>
          <p:cNvPr id="21507" name="Rectangle 3"/>
          <p:cNvSpPr>
            <a:spLocks noGrp="1" noChangeArrowheads="1"/>
          </p:cNvSpPr>
          <p:nvPr>
            <p:ph idx="1"/>
          </p:nvPr>
        </p:nvSpPr>
        <p:spPr>
          <a:xfrm>
            <a:off x="1981200" y="1916114"/>
            <a:ext cx="8229600" cy="4389437"/>
          </a:xfrm>
        </p:spPr>
        <p:style>
          <a:lnRef idx="0">
            <a:scrgbClr r="0" g="0" b="0"/>
          </a:lnRef>
          <a:fillRef idx="1001">
            <a:schemeClr val="lt2"/>
          </a:fillRef>
          <a:effectRef idx="0">
            <a:scrgbClr r="0" g="0" b="0"/>
          </a:effectRef>
          <a:fontRef idx="major"/>
        </p:style>
        <p:txBody>
          <a:bodyPr>
            <a:normAutofit/>
          </a:bodyPr>
          <a:lstStyle/>
          <a:p>
            <a:pPr marL="274320" indent="-274320" eaLnBrk="1" fontAlgn="auto" hangingPunct="1">
              <a:spcAft>
                <a:spcPts val="0"/>
              </a:spcAft>
              <a:buClr>
                <a:schemeClr val="accent3"/>
              </a:buClr>
              <a:buFont typeface="Wingdings 2"/>
              <a:buChar char=""/>
              <a:defRPr/>
            </a:pPr>
            <a:r>
              <a:rPr lang="ar-SA" sz="3200" b="1" dirty="0"/>
              <a:t>الإهتمام بأنشطة الرحلات والحج والعمرة والمصايف </a:t>
            </a:r>
          </a:p>
          <a:p>
            <a:pPr marL="274320" indent="-274320" eaLnBrk="1" fontAlgn="auto" hangingPunct="1">
              <a:spcAft>
                <a:spcPts val="0"/>
              </a:spcAft>
              <a:buClr>
                <a:schemeClr val="accent3"/>
              </a:buClr>
              <a:buFont typeface="Wingdings 2"/>
              <a:buChar char=""/>
              <a:defRPr/>
            </a:pPr>
            <a:r>
              <a:rPr lang="ar-SA" sz="3200" b="1" dirty="0"/>
              <a:t>اماكن إنتظار السيارات ـ الحضانة ـ مكتب لخدمات الاعضاء</a:t>
            </a:r>
          </a:p>
          <a:p>
            <a:pPr marL="274320" indent="-274320" eaLnBrk="1" fontAlgn="auto" hangingPunct="1">
              <a:spcAft>
                <a:spcPts val="0"/>
              </a:spcAft>
              <a:buClr>
                <a:schemeClr val="accent3"/>
              </a:buClr>
              <a:buFont typeface="Wingdings 2"/>
              <a:buChar char=""/>
              <a:defRPr/>
            </a:pPr>
            <a:r>
              <a:rPr lang="ar-SA" sz="3200" b="1" dirty="0"/>
              <a:t>البنك ـ البريد ـالشهر العقار</a:t>
            </a:r>
            <a:r>
              <a:rPr lang="en-US" sz="3200" b="1" dirty="0"/>
              <a:t>-</a:t>
            </a:r>
            <a:r>
              <a:rPr lang="ar-SA" sz="3200" b="1" dirty="0"/>
              <a:t>المرورـ  السينما</a:t>
            </a:r>
          </a:p>
          <a:p>
            <a:pPr marL="274320" indent="-274320" eaLnBrk="1" fontAlgn="auto" hangingPunct="1">
              <a:spcAft>
                <a:spcPts val="0"/>
              </a:spcAft>
              <a:buClr>
                <a:schemeClr val="accent3"/>
              </a:buClr>
              <a:buFont typeface="Wingdings 2"/>
              <a:buChar char=""/>
              <a:defRPr/>
            </a:pPr>
            <a:r>
              <a:rPr lang="ar-SA" sz="3200" b="1" dirty="0"/>
              <a:t>الأنشطة الصيفية والرياضة للجميع ومراكز اللياقة البدنية</a:t>
            </a:r>
          </a:p>
          <a:p>
            <a:pPr marL="274320" indent="-274320" eaLnBrk="1" fontAlgn="auto" hangingPunct="1">
              <a:spcAft>
                <a:spcPts val="0"/>
              </a:spcAft>
              <a:buClr>
                <a:schemeClr val="accent3"/>
              </a:buClr>
              <a:buFont typeface="Wingdings 2"/>
              <a:buChar char=""/>
              <a:defRPr/>
            </a:pPr>
            <a:r>
              <a:rPr lang="ar-SA" sz="3200" b="1" dirty="0"/>
              <a:t>السوق الخيرىـ المعارض المختلفة ـالحفلات ـ سداد الفواتير</a:t>
            </a:r>
          </a:p>
          <a:p>
            <a:pPr marL="274320" indent="-274320" eaLnBrk="1" fontAlgn="auto" hangingPunct="1">
              <a:spcAft>
                <a:spcPts val="0"/>
              </a:spcAft>
              <a:buClr>
                <a:schemeClr val="accent3"/>
              </a:buClr>
              <a:buFont typeface="Wingdings 2"/>
              <a:buChar char=""/>
              <a:defRPr/>
            </a:pPr>
            <a:r>
              <a:rPr lang="ar-SA" sz="3200" b="1" dirty="0"/>
              <a:t>إصدار دليل للمؤسسة منذ إنشائها وتطورها وإنجازاتها</a:t>
            </a:r>
          </a:p>
          <a:p>
            <a:pPr marL="274320" indent="-274320" eaLnBrk="1" fontAlgn="auto" hangingPunct="1">
              <a:spcAft>
                <a:spcPts val="0"/>
              </a:spcAft>
              <a:buClr>
                <a:schemeClr val="accent3"/>
              </a:buClr>
              <a:buFont typeface="Wingdings 2"/>
              <a:buChar char=""/>
              <a:defRPr/>
            </a:pPr>
            <a:r>
              <a:rPr lang="ar-SA" sz="3200" b="1" dirty="0"/>
              <a:t>تسجيل موقع للمؤسسة على شبكة الانترنت</a:t>
            </a:r>
          </a:p>
          <a:p>
            <a:pPr marL="274320" indent="-274320" eaLnBrk="1" fontAlgn="auto" hangingPunct="1">
              <a:spcAft>
                <a:spcPts val="0"/>
              </a:spcAft>
              <a:buClr>
                <a:schemeClr val="accent3"/>
              </a:buClr>
              <a:buFont typeface="Wingdings 2"/>
              <a:buChar char=""/>
              <a:defRPr/>
            </a:pPr>
            <a:endParaRPr lang="en-US" sz="3200" b="1" dirty="0"/>
          </a:p>
        </p:txBody>
      </p:sp>
    </p:spTree>
    <p:extLst>
      <p:ext uri="{BB962C8B-B14F-4D97-AF65-F5344CB8AC3E}">
        <p14:creationId xmlns:p14="http://schemas.microsoft.com/office/powerpoint/2010/main" val="704464859"/>
      </p:ext>
    </p:extLst>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952626" y="1700213"/>
          <a:ext cx="8429625" cy="4572000"/>
        </p:xfrm>
        <a:graphic>
          <a:graphicData uri="http://schemas.openxmlformats.org/drawingml/2006/table">
            <a:tbl>
              <a:tblPr rtl="1"/>
              <a:tblGrid>
                <a:gridCol w="8429625">
                  <a:extLst>
                    <a:ext uri="{9D8B030D-6E8A-4147-A177-3AD203B41FA5}">
                      <a16:colId xmlns:a16="http://schemas.microsoft.com/office/drawing/2014/main" val="20000"/>
                    </a:ext>
                  </a:extLst>
                </a:gridCol>
              </a:tblGrid>
              <a:tr h="114014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Calibri" pitchFamily="34" charset="0"/>
                          <a:ea typeface="Times New Roman" pitchFamily="18" charset="0"/>
                          <a:cs typeface="Simplified Arabic" pitchFamily="2" charset="-78"/>
                        </a:rPr>
                        <a:t>المحـــــــــــــــاور</a:t>
                      </a:r>
                      <a:endParaRPr kumimoji="0" lang="en-US" sz="4000" b="1" i="0" u="none" strike="noStrike" cap="none" normalizeH="0" baseline="0" dirty="0" smtClean="0">
                        <a:ln>
                          <a:noFill/>
                        </a:ln>
                        <a:solidFill>
                          <a:schemeClr val="tx1"/>
                        </a:solidFill>
                        <a:effectLst/>
                        <a:latin typeface="Calibri" pitchFamily="34" charset="0"/>
                        <a:cs typeface="Times New Roman" pitchFamily="18" charset="0"/>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20">
                      <a:fgClr>
                        <a:srgbClr val="000000"/>
                      </a:fgClr>
                      <a:bgClr>
                        <a:srgbClr val="D9D9D9"/>
                      </a:bgClr>
                    </a:pattFill>
                  </a:tcPr>
                </a:tc>
                <a:extLst>
                  <a:ext uri="{0D108BD9-81ED-4DB2-BD59-A6C34878D82A}">
                    <a16:rowId xmlns:a16="http://schemas.microsoft.com/office/drawing/2014/main" val="10000"/>
                  </a:ext>
                </a:extLst>
              </a:tr>
              <a:tr h="97726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cs typeface="Times New Roman" pitchFamily="18" charset="0"/>
                        </a:rPr>
                        <a:t>1- أهداف  تسويق مشروعات  ألرياضه للجميع</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Calibri" pitchFamily="34" charset="0"/>
                        <a:cs typeface="Times New Roman" pitchFamily="18" charset="0"/>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63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cs typeface="Times New Roman" pitchFamily="18" charset="0"/>
                        </a:rPr>
                        <a:t>2- الهيكل التنظيمي المقترح</a:t>
                      </a:r>
                      <a:endParaRPr kumimoji="0" lang="en-US" sz="3600" b="1" i="0" u="none" strike="noStrike" cap="none" normalizeH="0" baseline="0" dirty="0" smtClean="0">
                        <a:ln>
                          <a:noFill/>
                        </a:ln>
                        <a:solidFill>
                          <a:schemeClr val="tx1"/>
                        </a:solidFill>
                        <a:effectLst/>
                        <a:latin typeface="Calibri" pitchFamily="34" charset="0"/>
                        <a:cs typeface="Times New Roman" pitchFamily="18" charset="0"/>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63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rPr>
                        <a:t>3- أساليب التسويق المقترحة</a:t>
                      </a:r>
                      <a:endPar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2" charset="-78"/>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63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cs typeface="Times New Roman" pitchFamily="18" charset="0"/>
                        </a:rPr>
                        <a:t>4- مجالات العمل المقترحة </a:t>
                      </a:r>
                      <a:endParaRPr kumimoji="0" lang="en-US" sz="3600" b="1" i="0" u="none" strike="noStrike" cap="none" normalizeH="0" baseline="0" dirty="0" smtClean="0">
                        <a:ln>
                          <a:noFill/>
                        </a:ln>
                        <a:solidFill>
                          <a:schemeClr val="tx1"/>
                        </a:solidFill>
                        <a:effectLst/>
                        <a:latin typeface="Calibri" pitchFamily="34" charset="0"/>
                        <a:cs typeface="Times New Roman" pitchFamily="18" charset="0"/>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63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cs typeface="Times New Roman" pitchFamily="18" charset="0"/>
                        </a:rPr>
                        <a:t>5-  مشكلا ت تسويق مشروعات  ألرياضه للجميع</a:t>
                      </a:r>
                      <a:endParaRPr kumimoji="0" lang="en-US" sz="3600" b="1" i="0" u="none" strike="noStrike" cap="none" normalizeH="0" baseline="0" dirty="0" smtClean="0">
                        <a:ln>
                          <a:noFill/>
                        </a:ln>
                        <a:solidFill>
                          <a:schemeClr val="tx1"/>
                        </a:solidFill>
                        <a:effectLst/>
                        <a:latin typeface="Calibri" pitchFamily="34" charset="0"/>
                        <a:cs typeface="Times New Roman" pitchFamily="18" charset="0"/>
                      </a:endParaRPr>
                    </a:p>
                  </a:txBody>
                  <a:tcPr marL="66805" marR="66805" marT="0" marB="0" horzOverflow="overflow">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مربع نص 2"/>
          <p:cNvSpPr txBox="1"/>
          <p:nvPr/>
        </p:nvSpPr>
        <p:spPr>
          <a:xfrm>
            <a:off x="3024189" y="142876"/>
            <a:ext cx="6715125" cy="1446213"/>
          </a:xfrm>
          <a:prstGeom prst="rect">
            <a:avLst/>
          </a:prstGeom>
        </p:spPr>
        <p:style>
          <a:lnRef idx="2">
            <a:schemeClr val="dk1"/>
          </a:lnRef>
          <a:fillRef idx="1">
            <a:schemeClr val="lt1"/>
          </a:fillRef>
          <a:effectRef idx="0">
            <a:schemeClr val="dk1"/>
          </a:effectRef>
          <a:fontRef idx="minor">
            <a:schemeClr val="dk1"/>
          </a:fontRef>
        </p:style>
        <p:txBody>
          <a:bodyPr rtlCol="1">
            <a:spAutoFit/>
          </a:bodyPr>
          <a:lstStyle/>
          <a:p>
            <a:pPr algn="ctr" fontAlgn="base">
              <a:spcBef>
                <a:spcPct val="0"/>
              </a:spcBef>
              <a:spcAft>
                <a:spcPct val="0"/>
              </a:spcAft>
              <a:defRPr/>
            </a:pPr>
            <a:r>
              <a:rPr lang="ar-EG" sz="4400" dirty="0">
                <a:solidFill>
                  <a:srgbClr val="FF0000"/>
                </a:solidFill>
                <a:latin typeface="Constantia"/>
              </a:rPr>
              <a:t>نموذج مقترح لتسويق الرياضة للجميع </a:t>
            </a:r>
          </a:p>
        </p:txBody>
      </p:sp>
    </p:spTree>
    <p:extLst>
      <p:ext uri="{BB962C8B-B14F-4D97-AF65-F5344CB8AC3E}">
        <p14:creationId xmlns:p14="http://schemas.microsoft.com/office/powerpoint/2010/main" val="1522714103"/>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12032" y="1352958"/>
            <a:ext cx="8676456" cy="452431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spcBef>
                <a:spcPct val="0"/>
              </a:spcBef>
              <a:tabLst>
                <a:tab pos="1286510" algn="l"/>
              </a:tabLst>
              <a:defRPr/>
            </a:pPr>
            <a:r>
              <a:rPr lang="ar-SA" sz="3200" b="1" u="sng" dirty="0">
                <a:solidFill>
                  <a:prstClr val="black"/>
                </a:solidFill>
                <a:latin typeface="Times New Roman"/>
                <a:ea typeface="Times New Roman"/>
              </a:rPr>
              <a:t>مفهوم التسويق الرياضي</a:t>
            </a:r>
            <a:r>
              <a:rPr lang="ar-SA" sz="3200" u="sng" dirty="0">
                <a:solidFill>
                  <a:prstClr val="black"/>
                </a:solidFill>
                <a:latin typeface="Times New Roman"/>
                <a:ea typeface="Times New Roman"/>
              </a:rPr>
              <a:t>  </a:t>
            </a:r>
            <a:r>
              <a:rPr lang="en-US" sz="3200" b="1" u="sng" dirty="0">
                <a:solidFill>
                  <a:prstClr val="black"/>
                </a:solidFill>
                <a:latin typeface="Times New Roman"/>
                <a:ea typeface="Times New Roman"/>
              </a:rPr>
              <a:t>Sports marketing</a:t>
            </a:r>
            <a:r>
              <a:rPr lang="ar-SA" sz="3200" u="sng" dirty="0">
                <a:solidFill>
                  <a:prstClr val="black"/>
                </a:solidFill>
                <a:latin typeface="Times New Roman"/>
                <a:ea typeface="Times New Roman"/>
              </a:rPr>
              <a:t>   </a:t>
            </a:r>
            <a:endParaRPr lang="en-US" sz="2400" dirty="0">
              <a:solidFill>
                <a:prstClr val="black"/>
              </a:solidFill>
              <a:latin typeface="Times New Roman"/>
              <a:ea typeface="Times New Roman"/>
            </a:endParaRPr>
          </a:p>
          <a:p>
            <a:pPr algn="just" fontAlgn="base">
              <a:spcBef>
                <a:spcPct val="0"/>
              </a:spcBef>
              <a:tabLst>
                <a:tab pos="1286510" algn="l"/>
              </a:tabLst>
              <a:defRPr/>
            </a:pPr>
            <a:r>
              <a:rPr lang="ar-SA" sz="3200" dirty="0">
                <a:solidFill>
                  <a:prstClr val="black"/>
                </a:solidFill>
                <a:latin typeface="Times New Roman"/>
                <a:ea typeface="Times New Roman"/>
              </a:rPr>
              <a:t>       يعدّ مصطلح التسويق من المصطلحات الشائعة في المجتمع ويفهم الناس مصطلح التسويق الرياضي مسايرةً مع مصطلح التسويق بشكل عام ، فبعض الناس يفهمه على انه بيع للبضائع والخدمات لتحقيق ربح ما ، مع أن التسويق الرياضي يتعدى ذلك بكثير فهو يتعدى كونه مجرد بيع ، فهو أكثر تعقيداً من التسويق  لأن المنتج الرياضي يختلف عن أي منتج آخر،</a:t>
            </a:r>
            <a:r>
              <a:rPr lang="ar-IQ" sz="3200" dirty="0">
                <a:solidFill>
                  <a:prstClr val="black"/>
                </a:solidFill>
                <a:latin typeface="Times New Roman"/>
                <a:ea typeface="Times New Roman"/>
              </a:rPr>
              <a:t> </a:t>
            </a:r>
            <a:r>
              <a:rPr lang="ar-SA" sz="3200" dirty="0">
                <a:solidFill>
                  <a:prstClr val="black"/>
                </a:solidFill>
                <a:latin typeface="Times New Roman"/>
                <a:ea typeface="Times New Roman"/>
              </a:rPr>
              <a:t>ولخص</a:t>
            </a:r>
            <a:r>
              <a:rPr lang="ar-SA" sz="3200" b="1" dirty="0">
                <a:solidFill>
                  <a:prstClr val="black"/>
                </a:solidFill>
                <a:latin typeface="Times New Roman"/>
                <a:ea typeface="Times New Roman"/>
              </a:rPr>
              <a:t>(مولين  وآخرون) </a:t>
            </a:r>
            <a:r>
              <a:rPr lang="ar-SA" sz="3200" dirty="0">
                <a:solidFill>
                  <a:prstClr val="black"/>
                </a:solidFill>
                <a:latin typeface="Times New Roman"/>
                <a:ea typeface="Times New Roman"/>
              </a:rPr>
              <a:t>الخصائص المنفردة للرياضة التي تميزها عن غيرها من المجالات بما يأتي:</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3896498903"/>
      </p:ext>
    </p:extLst>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91544" y="116632"/>
            <a:ext cx="8229600" cy="2437432"/>
          </a:xfrm>
          <a:extLst/>
        </p:spPr>
        <p:txBody>
          <a:bodyPr/>
          <a:lstStyle/>
          <a:p>
            <a:pPr eaLnBrk="1" fontAlgn="auto" hangingPunct="1">
              <a:spcAft>
                <a:spcPts val="0"/>
              </a:spcAft>
              <a:defRPr/>
            </a:pPr>
            <a:r>
              <a:rPr lang="ar-EG" sz="4400" dirty="0">
                <a:solidFill>
                  <a:srgbClr val="FFFF00"/>
                </a:solidFill>
                <a:cs typeface="Times New Roman" pitchFamily="18" charset="0"/>
              </a:rPr>
              <a:t>- أهداف  تسويق مشروعات  ألرياضه للجميع</a:t>
            </a:r>
            <a:br>
              <a:rPr lang="ar-EG" sz="4400" dirty="0">
                <a:solidFill>
                  <a:srgbClr val="FFFF00"/>
                </a:solidFill>
                <a:cs typeface="Times New Roman" pitchFamily="18" charset="0"/>
              </a:rPr>
            </a:br>
            <a:endParaRPr lang="ar-EG" sz="4400" dirty="0"/>
          </a:p>
        </p:txBody>
      </p:sp>
      <p:sp>
        <p:nvSpPr>
          <p:cNvPr id="3" name="عنوان فرعي 2"/>
          <p:cNvSpPr>
            <a:spLocks noGrp="1"/>
          </p:cNvSpPr>
          <p:nvPr>
            <p:ph type="subTitle" idx="1"/>
          </p:nvPr>
        </p:nvSpPr>
        <p:spPr>
          <a:xfrm>
            <a:off x="2024064" y="2286001"/>
            <a:ext cx="8429625" cy="3643313"/>
          </a:xfrm>
          <a:solidFill>
            <a:schemeClr val="accent1">
              <a:lumMod val="75000"/>
            </a:schemeClr>
          </a:solidFill>
        </p:spPr>
        <p:txBody>
          <a:bodyPr>
            <a:normAutofit/>
          </a:bodyPr>
          <a:lstStyle/>
          <a:p>
            <a:pPr marR="0" eaLnBrk="1" hangingPunct="1">
              <a:defRPr/>
            </a:pPr>
            <a:r>
              <a:rPr lang="ar-EG" sz="2800" b="1">
                <a:solidFill>
                  <a:srgbClr val="FFFF00"/>
                </a:solidFill>
              </a:rPr>
              <a:t>1- زيادة إعداد الممارسين للرياضة </a:t>
            </a:r>
          </a:p>
          <a:p>
            <a:pPr marR="0" eaLnBrk="1" hangingPunct="1">
              <a:defRPr/>
            </a:pPr>
            <a:r>
              <a:rPr lang="ar-EG" sz="2800" b="1">
                <a:solidFill>
                  <a:srgbClr val="FFFF00"/>
                </a:solidFill>
              </a:rPr>
              <a:t>2- توجيه الرأي العام تجاه أهمية ممارسة ألرياضه للجميع </a:t>
            </a:r>
          </a:p>
          <a:p>
            <a:pPr marR="0" eaLnBrk="1" hangingPunct="1">
              <a:defRPr/>
            </a:pPr>
            <a:r>
              <a:rPr lang="ar-EG" sz="2800" b="1">
                <a:solidFill>
                  <a:srgbClr val="FFFF00"/>
                </a:solidFill>
              </a:rPr>
              <a:t>3- العمل على إيجاد راعي رسمي لمشروعات ألرياضه للجميع </a:t>
            </a:r>
          </a:p>
          <a:p>
            <a:pPr marR="0" eaLnBrk="1" hangingPunct="1">
              <a:defRPr/>
            </a:pPr>
            <a:r>
              <a:rPr lang="ar-EG" sz="2800" b="1">
                <a:solidFill>
                  <a:srgbClr val="FFFF00"/>
                </a:solidFill>
              </a:rPr>
              <a:t>4- زيادة فرص الاستثمار في مجال الرياضة للجميع </a:t>
            </a:r>
          </a:p>
          <a:p>
            <a:pPr marR="0" eaLnBrk="1" hangingPunct="1">
              <a:defRPr/>
            </a:pPr>
            <a:r>
              <a:rPr lang="ar-EG" sz="2800" b="1">
                <a:solidFill>
                  <a:srgbClr val="FFFF00"/>
                </a:solidFill>
              </a:rPr>
              <a:t>5- إيجاد التمويل المالي وتقليل الاعتماد على التمويل الحكومي </a:t>
            </a:r>
          </a:p>
        </p:txBody>
      </p:sp>
    </p:spTree>
    <p:extLst>
      <p:ext uri="{BB962C8B-B14F-4D97-AF65-F5344CB8AC3E}">
        <p14:creationId xmlns:p14="http://schemas.microsoft.com/office/powerpoint/2010/main" val="1355913145"/>
      </p:ext>
    </p:extLst>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47528" y="612156"/>
            <a:ext cx="8229600" cy="1736725"/>
          </a:xfrm>
          <a:extLst/>
        </p:spPr>
        <p:txBody>
          <a:bodyPr>
            <a:normAutofit fontScale="90000"/>
          </a:bodyPr>
          <a:lstStyle/>
          <a:p>
            <a:pPr eaLnBrk="1" fontAlgn="auto" hangingPunct="1">
              <a:spcAft>
                <a:spcPts val="0"/>
              </a:spcAft>
              <a:defRPr/>
            </a:pPr>
            <a:r>
              <a:rPr lang="ar-EG" sz="6600" dirty="0">
                <a:solidFill>
                  <a:srgbClr val="FFFF00"/>
                </a:solidFill>
                <a:cs typeface="Times New Roman" pitchFamily="18" charset="0"/>
              </a:rPr>
              <a:t>الهيكل التنظيمي المقترح</a:t>
            </a:r>
            <a:r>
              <a:rPr lang="en-US" sz="6600" dirty="0">
                <a:solidFill>
                  <a:srgbClr val="FFFF00"/>
                </a:solidFill>
                <a:cs typeface="Times New Roman" pitchFamily="18" charset="0"/>
              </a:rPr>
              <a:t/>
            </a:r>
            <a:br>
              <a:rPr lang="en-US" sz="6600" dirty="0">
                <a:solidFill>
                  <a:srgbClr val="FFFF00"/>
                </a:solidFill>
                <a:cs typeface="Times New Roman" pitchFamily="18" charset="0"/>
              </a:rPr>
            </a:br>
            <a:endParaRPr lang="ar-EG" sz="6600" dirty="0"/>
          </a:p>
        </p:txBody>
      </p:sp>
      <p:sp>
        <p:nvSpPr>
          <p:cNvPr id="3" name="عنوان فرعي 2"/>
          <p:cNvSpPr>
            <a:spLocks noGrp="1"/>
          </p:cNvSpPr>
          <p:nvPr>
            <p:ph type="subTitle" idx="1"/>
          </p:nvPr>
        </p:nvSpPr>
        <p:spPr>
          <a:xfrm>
            <a:off x="1992314" y="2276475"/>
            <a:ext cx="8389937" cy="3455988"/>
          </a:xfrm>
          <a:solidFill>
            <a:schemeClr val="accent1">
              <a:lumMod val="75000"/>
            </a:schemeClr>
          </a:solidFill>
        </p:spPr>
        <p:txBody>
          <a:bodyPr>
            <a:normAutofit/>
          </a:bodyPr>
          <a:lstStyle/>
          <a:p>
            <a:pPr marR="0" eaLnBrk="1" hangingPunct="1">
              <a:defRPr/>
            </a:pPr>
            <a:r>
              <a:rPr lang="ar-EG" b="1" smtClean="0"/>
              <a:t>1- يراعى في الهيكل التنظيمي درجة التخصص وتقسيم العمل </a:t>
            </a:r>
          </a:p>
          <a:p>
            <a:pPr marR="0" eaLnBrk="1" hangingPunct="1">
              <a:defRPr/>
            </a:pPr>
            <a:r>
              <a:rPr lang="ar-EG" b="1" smtClean="0"/>
              <a:t>2- يراعى في الهيكل التنظيمي تنوع مشروعات الرياضه للجميع</a:t>
            </a:r>
          </a:p>
          <a:p>
            <a:pPr marR="0" eaLnBrk="1" hangingPunct="1">
              <a:defRPr/>
            </a:pPr>
            <a:r>
              <a:rPr lang="ar-EG" b="1" smtClean="0"/>
              <a:t>3- يصمم الهيكل التنظيمي على أساس الخدمات التي تقدم للممارسين</a:t>
            </a:r>
          </a:p>
          <a:p>
            <a:pPr marR="0" eaLnBrk="1" hangingPunct="1">
              <a:defRPr/>
            </a:pPr>
            <a:r>
              <a:rPr lang="ar-EG" b="1" smtClean="0"/>
              <a:t>4- يجب إن يتوفر في الهيكل التنظيمي في مشروعات الرياضه للجميع مدير التسويق المتخصص </a:t>
            </a:r>
          </a:p>
          <a:p>
            <a:pPr marR="0" eaLnBrk="1" hangingPunct="1">
              <a:defRPr/>
            </a:pPr>
            <a:r>
              <a:rPr lang="ar-EG" b="1" smtClean="0"/>
              <a:t>5- يجب إن يتوفر في الهيكل التنظيمي في مشروعات الرياضه إدارة للبحوث والمعلومات </a:t>
            </a:r>
          </a:p>
        </p:txBody>
      </p:sp>
    </p:spTree>
    <p:extLst>
      <p:ext uri="{BB962C8B-B14F-4D97-AF65-F5344CB8AC3E}">
        <p14:creationId xmlns:p14="http://schemas.microsoft.com/office/powerpoint/2010/main" val="3849526383"/>
      </p:ext>
    </p:extLst>
  </p:cSld>
  <p:clrMapOvr>
    <a:masterClrMapping/>
  </p:clrMapOvr>
  <p:transition>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35188" y="549276"/>
            <a:ext cx="8229600" cy="1584325"/>
          </a:xfrm>
        </p:spPr>
        <p:txBody>
          <a:bodyPr>
            <a:normAutofit fontScale="90000"/>
          </a:bodyPr>
          <a:lstStyle/>
          <a:p>
            <a:pPr algn="ctr" eaLnBrk="1" hangingPunct="1">
              <a:defRPr/>
            </a:pPr>
            <a:r>
              <a:rPr lang="ar-EG" sz="6500" b="1">
                <a:solidFill>
                  <a:schemeClr val="tx1"/>
                </a:solidFill>
                <a:latin typeface="Times New Roman" pitchFamily="18" charset="0"/>
                <a:cs typeface="Times New Roman" pitchFamily="18" charset="0"/>
              </a:rPr>
              <a:t>اساليب التسويق المقترحة</a:t>
            </a:r>
            <a:r>
              <a:rPr lang="en-US" sz="6500" b="1">
                <a:solidFill>
                  <a:schemeClr val="tx1"/>
                </a:solidFill>
                <a:latin typeface="Times New Roman" pitchFamily="18" charset="0"/>
                <a:cs typeface="Times New Roman" pitchFamily="18" charset="0"/>
              </a:rPr>
              <a:t/>
            </a:r>
            <a:br>
              <a:rPr lang="en-US" sz="6500" b="1">
                <a:solidFill>
                  <a:schemeClr val="tx1"/>
                </a:solidFill>
                <a:latin typeface="Times New Roman" pitchFamily="18" charset="0"/>
                <a:cs typeface="Times New Roman" pitchFamily="18" charset="0"/>
              </a:rPr>
            </a:br>
            <a:endParaRPr lang="ar-EG" sz="6500">
              <a:solidFill>
                <a:schemeClr val="tx1"/>
              </a:solidFill>
            </a:endParaRPr>
          </a:p>
        </p:txBody>
      </p:sp>
      <p:sp>
        <p:nvSpPr>
          <p:cNvPr id="25603" name="عنصر نائب للمحتوى 2"/>
          <p:cNvSpPr>
            <a:spLocks noGrp="1"/>
          </p:cNvSpPr>
          <p:nvPr>
            <p:ph idx="1"/>
          </p:nvPr>
        </p:nvSpPr>
        <p:spPr>
          <a:xfrm>
            <a:off x="1666875" y="1600200"/>
            <a:ext cx="8929688" cy="4495800"/>
          </a:xfrm>
          <a:solidFill>
            <a:schemeClr val="accent3">
              <a:lumMod val="40000"/>
              <a:lumOff val="60000"/>
            </a:schemeClr>
          </a:solidFill>
        </p:spPr>
        <p:txBody>
          <a:bodyPr>
            <a:normAutofit/>
          </a:bodyPr>
          <a:lstStyle/>
          <a:p>
            <a:pPr marL="274320" indent="-274320" eaLnBrk="1" fontAlgn="auto" hangingPunct="1">
              <a:spcAft>
                <a:spcPts val="0"/>
              </a:spcAft>
              <a:buClr>
                <a:schemeClr val="accent3"/>
              </a:buClr>
              <a:buNone/>
              <a:defRPr/>
            </a:pPr>
            <a:r>
              <a:rPr lang="ar-EG" sz="2800" b="1" dirty="0">
                <a:ea typeface="+mn-ea"/>
              </a:rPr>
              <a:t>1- الاهتمام بالدعاية بالصفحات الرياضة في الصحف والمجلات</a:t>
            </a:r>
          </a:p>
          <a:p>
            <a:pPr marL="274320" indent="-274320" eaLnBrk="1" fontAlgn="auto" hangingPunct="1">
              <a:spcAft>
                <a:spcPts val="0"/>
              </a:spcAft>
              <a:buClr>
                <a:schemeClr val="accent3"/>
              </a:buClr>
              <a:buNone/>
              <a:defRPr/>
            </a:pPr>
            <a:r>
              <a:rPr lang="ar-EG" sz="2800" b="1" dirty="0">
                <a:ea typeface="+mn-ea"/>
              </a:rPr>
              <a:t>2- عمل دعاية خلال النقل التلفزيوني والإذاعي للإحداث الرياضية</a:t>
            </a:r>
          </a:p>
          <a:p>
            <a:pPr marL="274320" indent="-274320" eaLnBrk="1" fontAlgn="auto" hangingPunct="1">
              <a:spcAft>
                <a:spcPts val="0"/>
              </a:spcAft>
              <a:buClr>
                <a:schemeClr val="accent3"/>
              </a:buClr>
              <a:buNone/>
              <a:defRPr/>
            </a:pPr>
            <a:r>
              <a:rPr lang="ar-EG" sz="2800" b="1" dirty="0">
                <a:ea typeface="+mn-ea"/>
              </a:rPr>
              <a:t>3- عرض منتجات الشركات الراعية على جمهور الممارسين  </a:t>
            </a:r>
          </a:p>
          <a:p>
            <a:pPr marL="274320" indent="-274320" eaLnBrk="1" fontAlgn="auto" hangingPunct="1">
              <a:spcAft>
                <a:spcPts val="0"/>
              </a:spcAft>
              <a:buClr>
                <a:schemeClr val="accent3"/>
              </a:buClr>
              <a:buNone/>
              <a:defRPr/>
            </a:pPr>
            <a:r>
              <a:rPr lang="ar-EG" sz="2800" b="1" dirty="0">
                <a:ea typeface="+mn-ea"/>
              </a:rPr>
              <a:t>4- وضع دعاية على ملابس الممارسين لمشروعات الرياضة للجميع </a:t>
            </a:r>
          </a:p>
          <a:p>
            <a:pPr marL="274320" indent="-274320" eaLnBrk="1" fontAlgn="auto" hangingPunct="1">
              <a:spcAft>
                <a:spcPts val="0"/>
              </a:spcAft>
              <a:buClr>
                <a:schemeClr val="accent3"/>
              </a:buClr>
              <a:buNone/>
              <a:defRPr/>
            </a:pPr>
            <a:r>
              <a:rPr lang="ar-EG" sz="2800" b="1" dirty="0">
                <a:ea typeface="+mn-ea"/>
              </a:rPr>
              <a:t>5-رعاية الشركات للخدمات الترويحية ( الأدوات-الملابس-لأجهزة )</a:t>
            </a:r>
          </a:p>
          <a:p>
            <a:pPr marL="274320" indent="-274320" eaLnBrk="1" fontAlgn="auto" hangingPunct="1">
              <a:spcAft>
                <a:spcPts val="0"/>
              </a:spcAft>
              <a:buClr>
                <a:schemeClr val="accent3"/>
              </a:buClr>
              <a:buNone/>
              <a:defRPr/>
            </a:pPr>
            <a:r>
              <a:rPr lang="ar-EG" sz="2800" b="1" dirty="0">
                <a:ea typeface="+mn-ea"/>
              </a:rPr>
              <a:t>وتقديمها بأسعار مخفضة للممارسين </a:t>
            </a:r>
          </a:p>
          <a:p>
            <a:pPr marL="274320" indent="-274320" eaLnBrk="1" fontAlgn="auto" hangingPunct="1">
              <a:spcAft>
                <a:spcPts val="0"/>
              </a:spcAft>
              <a:buClr>
                <a:schemeClr val="accent3"/>
              </a:buClr>
              <a:buNone/>
              <a:defRPr/>
            </a:pPr>
            <a:r>
              <a:rPr lang="ar-EG" sz="2800" b="1" dirty="0">
                <a:ea typeface="+mn-ea"/>
              </a:rPr>
              <a:t>6- عقد مؤتمر صحفي للإعلان عن رعاية الشركات لمشروعات الرياضة للجميع </a:t>
            </a:r>
          </a:p>
        </p:txBody>
      </p:sp>
    </p:spTree>
    <p:extLst>
      <p:ext uri="{BB962C8B-B14F-4D97-AF65-F5344CB8AC3E}">
        <p14:creationId xmlns:p14="http://schemas.microsoft.com/office/powerpoint/2010/main" val="857459545"/>
      </p:ext>
    </p:extLst>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19536" y="1268760"/>
            <a:ext cx="8229600" cy="857250"/>
          </a:xfrm>
          <a:extLst/>
        </p:spPr>
        <p:txBody>
          <a:bodyPr>
            <a:normAutofit fontScale="90000"/>
          </a:bodyPr>
          <a:lstStyle/>
          <a:p>
            <a:pPr eaLnBrk="1" fontAlgn="auto" hangingPunct="1">
              <a:spcAft>
                <a:spcPts val="0"/>
              </a:spcAft>
              <a:defRPr/>
            </a:pPr>
            <a:r>
              <a:rPr lang="ar-EG" sz="6000" dirty="0">
                <a:solidFill>
                  <a:srgbClr val="FFFF00"/>
                </a:solidFill>
                <a:cs typeface="Times New Roman" pitchFamily="18" charset="0"/>
              </a:rPr>
              <a:t>مجالات العمل المقترحة </a:t>
            </a:r>
            <a:r>
              <a:rPr lang="en-US" sz="6000" dirty="0">
                <a:solidFill>
                  <a:srgbClr val="FFFF00"/>
                </a:solidFill>
                <a:cs typeface="Times New Roman" pitchFamily="18" charset="0"/>
              </a:rPr>
              <a:t/>
            </a:r>
            <a:br>
              <a:rPr lang="en-US" sz="6000" dirty="0">
                <a:solidFill>
                  <a:srgbClr val="FFFF00"/>
                </a:solidFill>
                <a:cs typeface="Times New Roman" pitchFamily="18" charset="0"/>
              </a:rPr>
            </a:br>
            <a:endParaRPr lang="ar-EG" sz="6000" dirty="0"/>
          </a:p>
        </p:txBody>
      </p:sp>
      <p:sp>
        <p:nvSpPr>
          <p:cNvPr id="45059" name="عنوان فرعي 2"/>
          <p:cNvSpPr>
            <a:spLocks noGrp="1"/>
          </p:cNvSpPr>
          <p:nvPr>
            <p:ph type="subTitle" idx="1"/>
          </p:nvPr>
        </p:nvSpPr>
        <p:spPr>
          <a:xfrm>
            <a:off x="2640014" y="2484439"/>
            <a:ext cx="7705725" cy="3824287"/>
          </a:xfrm>
        </p:spPr>
        <p:txBody>
          <a:bodyPr/>
          <a:lstStyle/>
          <a:p>
            <a:pPr marR="0" eaLnBrk="1" hangingPunct="1"/>
            <a:r>
              <a:rPr lang="ar-EG" altLang="ar-SA" smtClean="0"/>
              <a:t>تسويق اللقاءات الرياضية القمية بالأندية </a:t>
            </a:r>
          </a:p>
          <a:p>
            <a:pPr marR="0" eaLnBrk="1" hangingPunct="1"/>
            <a:r>
              <a:rPr lang="ar-EG" altLang="ar-SA" smtClean="0"/>
              <a:t>2- استخدام الملاعب والصالات الرياضية نظير مقابل مادي </a:t>
            </a:r>
          </a:p>
          <a:p>
            <a:pPr marR="0" eaLnBrk="1" hangingPunct="1"/>
            <a:r>
              <a:rPr lang="ar-EG" altLang="ar-SA" smtClean="0"/>
              <a:t>3- استخدام مراكز اللياقة والترويح والصحة بمقابل مادي </a:t>
            </a:r>
          </a:p>
          <a:p>
            <a:pPr marR="0" eaLnBrk="1" hangingPunct="1"/>
            <a:r>
              <a:rPr lang="ar-EG" altLang="ar-SA" smtClean="0"/>
              <a:t>4- انتاج شرائط صوتية وفيديو تباع في الأسواق تتضمن معلومات ومفاهيم مشروعات الرياضة للجميع </a:t>
            </a:r>
          </a:p>
          <a:p>
            <a:pPr marR="0" eaLnBrk="1" hangingPunct="1"/>
            <a:r>
              <a:rPr lang="ar-EG" altLang="ar-SA" smtClean="0"/>
              <a:t>5- إعداد مكاتب استشارية تقدم المعونة المادية والإدارية والقانونية  </a:t>
            </a:r>
          </a:p>
        </p:txBody>
      </p:sp>
    </p:spTree>
    <p:extLst>
      <p:ext uri="{BB962C8B-B14F-4D97-AF65-F5344CB8AC3E}">
        <p14:creationId xmlns:p14="http://schemas.microsoft.com/office/powerpoint/2010/main" val="352340483"/>
      </p:ext>
    </p:extLst>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81200" y="71439"/>
            <a:ext cx="8229600" cy="1736725"/>
          </a:xfrm>
          <a:extLst/>
        </p:spPr>
        <p:txBody>
          <a:bodyPr/>
          <a:lstStyle/>
          <a:p>
            <a:pPr eaLnBrk="1" fontAlgn="auto" hangingPunct="1">
              <a:spcAft>
                <a:spcPts val="0"/>
              </a:spcAft>
              <a:defRPr/>
            </a:pPr>
            <a:r>
              <a:rPr lang="ar-EG" dirty="0" smtClean="0">
                <a:solidFill>
                  <a:srgbClr val="FFFF00"/>
                </a:solidFill>
                <a:cs typeface="Times New Roman" pitchFamily="18" charset="0"/>
              </a:rPr>
              <a:t>مشكلات تسويق مشروعات  ألرياضه للجميع</a:t>
            </a:r>
            <a:endParaRPr lang="ar-EG" dirty="0" smtClean="0"/>
          </a:p>
        </p:txBody>
      </p:sp>
      <p:sp>
        <p:nvSpPr>
          <p:cNvPr id="46083" name="عنوان فرعي 2"/>
          <p:cNvSpPr>
            <a:spLocks noGrp="1"/>
          </p:cNvSpPr>
          <p:nvPr>
            <p:ph type="subTitle" idx="1"/>
          </p:nvPr>
        </p:nvSpPr>
        <p:spPr>
          <a:xfrm>
            <a:off x="1666875" y="1785938"/>
            <a:ext cx="8929688" cy="4857750"/>
          </a:xfrm>
        </p:spPr>
        <p:txBody>
          <a:bodyPr/>
          <a:lstStyle/>
          <a:p>
            <a:pPr marR="0" eaLnBrk="1" hangingPunct="1"/>
            <a:r>
              <a:rPr lang="ar-IQ" altLang="ar-SA" smtClean="0"/>
              <a:t>1-</a:t>
            </a:r>
            <a:r>
              <a:rPr lang="ar-EG" altLang="ar-SA" smtClean="0"/>
              <a:t>عدم وضع الرياضة للجميع كمجال من مجالات الاستثمار ضمن الخطة الاستثمارية </a:t>
            </a:r>
          </a:p>
          <a:p>
            <a:pPr marR="0" eaLnBrk="1" hangingPunct="1"/>
            <a:r>
              <a:rPr lang="ar-EG" altLang="ar-SA" smtClean="0"/>
              <a:t>2-عدم مواكبة قوانين الهيئات الرياضية مع أساسيات ونظم التسويق المعاصر</a:t>
            </a:r>
          </a:p>
          <a:p>
            <a:pPr marR="0" eaLnBrk="1" hangingPunct="1"/>
            <a:r>
              <a:rPr lang="ar-EG" altLang="ar-SA" smtClean="0"/>
              <a:t>3- ندرة التجارب التي سبق تطبيقها في مجال التسويق الرياضي </a:t>
            </a:r>
          </a:p>
          <a:p>
            <a:pPr marR="0" eaLnBrk="1" hangingPunct="1"/>
            <a:r>
              <a:rPr lang="ar-EG" altLang="ar-SA" smtClean="0"/>
              <a:t>4- عدم وجود تكتلات اقتصادية (مجموعة شركات) للعمل في مجال الرياضة للجميع </a:t>
            </a:r>
          </a:p>
          <a:p>
            <a:pPr marR="0" eaLnBrk="1" hangingPunct="1"/>
            <a:r>
              <a:rPr lang="ar-EG" altLang="ar-SA" smtClean="0"/>
              <a:t>5- عدم قناعة رجال المال الإعمال بالاستثمار في مجال الرياضة للجميع </a:t>
            </a:r>
          </a:p>
        </p:txBody>
      </p:sp>
    </p:spTree>
    <p:extLst>
      <p:ext uri="{BB962C8B-B14F-4D97-AF65-F5344CB8AC3E}">
        <p14:creationId xmlns:p14="http://schemas.microsoft.com/office/powerpoint/2010/main" val="582608429"/>
      </p:ext>
    </p:extLst>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5520" y="667718"/>
            <a:ext cx="8496944" cy="563231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defRPr/>
            </a:pPr>
            <a:r>
              <a:rPr lang="ar-SA" sz="4000" b="1" dirty="0">
                <a:solidFill>
                  <a:prstClr val="black"/>
                </a:solidFill>
                <a:latin typeface="Times New Roman"/>
                <a:ea typeface="Times New Roman"/>
                <a:cs typeface="Simplified Arabic"/>
              </a:rPr>
              <a:t>خصائص التسويق الرياضي</a:t>
            </a:r>
            <a:r>
              <a:rPr lang="en-US" sz="4000" b="1" dirty="0">
                <a:solidFill>
                  <a:prstClr val="black"/>
                </a:solidFill>
                <a:latin typeface="Simplified Arabic"/>
                <a:ea typeface="Times New Roman"/>
              </a:rPr>
              <a:t/>
            </a:r>
            <a:br>
              <a:rPr lang="en-US" sz="4000" b="1" dirty="0">
                <a:solidFill>
                  <a:prstClr val="black"/>
                </a:solidFill>
                <a:latin typeface="Simplified Arabic"/>
                <a:ea typeface="Times New Roman"/>
              </a:rPr>
            </a:br>
            <a:r>
              <a:rPr lang="en-US" sz="4000" b="1" dirty="0">
                <a:solidFill>
                  <a:prstClr val="black"/>
                </a:solidFill>
                <a:latin typeface="Simplified Arabic"/>
                <a:ea typeface="Times New Roman"/>
              </a:rPr>
              <a:t>---------------------</a:t>
            </a:r>
            <a:r>
              <a:rPr lang="en-US" sz="2800" b="1" dirty="0">
                <a:solidFill>
                  <a:prstClr val="black"/>
                </a:solidFill>
                <a:latin typeface="Simplified Arabic"/>
                <a:ea typeface="Times New Roman"/>
              </a:rPr>
              <a:t>-</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1- تزامن الإنتاج و الاستهلاك</a:t>
            </a:r>
            <a:endParaRPr lang="en-US" sz="2400" b="1" dirty="0">
              <a:solidFill>
                <a:prstClr val="black"/>
              </a:solidFill>
              <a:latin typeface="Times New Roman"/>
              <a:ea typeface="Times New Roman"/>
            </a:endParaRPr>
          </a:p>
          <a:p>
            <a:pPr fontAlgn="base">
              <a:spcBef>
                <a:spcPct val="0"/>
              </a:spcBef>
              <a:defRPr/>
            </a:pPr>
            <a:r>
              <a:rPr lang="ar-SA" sz="2800" b="1" dirty="0">
                <a:solidFill>
                  <a:prstClr val="black"/>
                </a:solidFill>
                <a:latin typeface="Times New Roman"/>
                <a:ea typeface="Times New Roman"/>
                <a:cs typeface="Simplified Arabic"/>
              </a:rPr>
              <a:t>2- المستهلكون أيضا منتجين</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3- تزامن المنافسة والتعاون</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4- التنبؤ</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5- تنوع المستهلك</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6- تنوع المنافس</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SA" sz="2800" b="1" dirty="0">
                <a:solidFill>
                  <a:prstClr val="black"/>
                </a:solidFill>
                <a:latin typeface="Times New Roman"/>
                <a:ea typeface="Times New Roman"/>
                <a:cs typeface="Simplified Arabic"/>
              </a:rPr>
              <a:t>7- إمكانات كبيرة تضاف - على التكاليف</a:t>
            </a:r>
            <a:endParaRPr lang="en-US" sz="2400" b="1" dirty="0">
              <a:solidFill>
                <a:prstClr val="black"/>
              </a:solidFill>
              <a:latin typeface="Times New Roman"/>
              <a:ea typeface="Times New Roman"/>
            </a:endParaRPr>
          </a:p>
          <a:p>
            <a:pPr fontAlgn="base">
              <a:spcBef>
                <a:spcPct val="0"/>
              </a:spcBef>
              <a:defRPr/>
            </a:pPr>
            <a:r>
              <a:rPr lang="ar-IQ" sz="2800" b="1" dirty="0">
                <a:solidFill>
                  <a:prstClr val="black"/>
                </a:solidFill>
                <a:latin typeface="Times New Roman"/>
                <a:ea typeface="Times New Roman"/>
                <a:cs typeface="Simplified Arabic"/>
              </a:rPr>
              <a:t>8- </a:t>
            </a:r>
            <a:r>
              <a:rPr lang="ar-SA" sz="2800" b="1" dirty="0">
                <a:solidFill>
                  <a:prstClr val="black"/>
                </a:solidFill>
                <a:latin typeface="Times New Roman"/>
                <a:ea typeface="Times New Roman"/>
                <a:cs typeface="Simplified Arabic"/>
              </a:rPr>
              <a:t>الإيرادات</a:t>
            </a:r>
            <a:endParaRPr lang="en-US" sz="2400" b="1" dirty="0">
              <a:solidFill>
                <a:prstClr val="black"/>
              </a:solidFill>
              <a:latin typeface="Times New Roman"/>
              <a:ea typeface="Times New Roman"/>
            </a:endParaRPr>
          </a:p>
          <a:p>
            <a:pPr fontAlgn="base">
              <a:spcBef>
                <a:spcPct val="0"/>
              </a:spcBef>
              <a:spcAft>
                <a:spcPct val="0"/>
              </a:spcAft>
              <a:defRPr/>
            </a:pPr>
            <a:r>
              <a:rPr lang="ar-IQ" sz="2800" b="1" dirty="0">
                <a:solidFill>
                  <a:prstClr val="black"/>
                </a:solidFill>
                <a:latin typeface="Constantia"/>
                <a:ea typeface="Times New Roman"/>
                <a:cs typeface="Simplified Arabic"/>
              </a:rPr>
              <a:t>9- </a:t>
            </a:r>
            <a:r>
              <a:rPr lang="ar-SA" sz="2800" b="1" dirty="0">
                <a:solidFill>
                  <a:prstClr val="black"/>
                </a:solidFill>
                <a:latin typeface="Constantia"/>
                <a:ea typeface="Times New Roman"/>
                <a:cs typeface="Simplified Arabic"/>
              </a:rPr>
              <a:t>خطورة وسائل الأعلام</a:t>
            </a:r>
            <a:r>
              <a:rPr lang="en-US" sz="2800" b="1" dirty="0">
                <a:solidFill>
                  <a:prstClr val="black"/>
                </a:solidFill>
                <a:latin typeface="Simplified Arabic"/>
                <a:ea typeface="Times New Roman"/>
              </a:rPr>
              <a:t/>
            </a:r>
            <a:br>
              <a:rPr lang="en-US" sz="2800" b="1" dirty="0">
                <a:solidFill>
                  <a:prstClr val="black"/>
                </a:solidFill>
                <a:latin typeface="Simplified Arabic"/>
                <a:ea typeface="Times New Roman"/>
              </a:rPr>
            </a:br>
            <a:r>
              <a:rPr lang="ar-IQ" sz="2800" b="1" dirty="0">
                <a:solidFill>
                  <a:prstClr val="black"/>
                </a:solidFill>
                <a:latin typeface="Constantia"/>
                <a:ea typeface="Times New Roman"/>
                <a:cs typeface="Simplified Arabic"/>
              </a:rPr>
              <a:t>10- </a:t>
            </a:r>
            <a:r>
              <a:rPr lang="ar-SA" sz="2800" b="1" dirty="0">
                <a:solidFill>
                  <a:prstClr val="black"/>
                </a:solidFill>
                <a:latin typeface="Constantia"/>
                <a:ea typeface="Times New Roman"/>
                <a:cs typeface="Simplified Arabic"/>
              </a:rPr>
              <a:t>التحديات الإدارية</a:t>
            </a:r>
            <a:endParaRPr lang="ar-IQ" sz="2800" b="1" dirty="0">
              <a:solidFill>
                <a:prstClr val="black"/>
              </a:solidFill>
              <a:latin typeface="Constantia"/>
            </a:endParaRPr>
          </a:p>
        </p:txBody>
      </p:sp>
    </p:spTree>
    <p:extLst>
      <p:ext uri="{BB962C8B-B14F-4D97-AF65-F5344CB8AC3E}">
        <p14:creationId xmlns:p14="http://schemas.microsoft.com/office/powerpoint/2010/main" val="3041750736"/>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4825" y="1154113"/>
            <a:ext cx="8713788" cy="4711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342900" indent="-342900" algn="just" fontAlgn="base">
              <a:lnSpc>
                <a:spcPct val="105000"/>
              </a:lnSpc>
              <a:spcBef>
                <a:spcPct val="0"/>
              </a:spcBef>
              <a:buSzPts val="1600"/>
              <a:buFont typeface="+mj-lt"/>
              <a:buAutoNum type="arabicPeriod"/>
              <a:tabLst>
                <a:tab pos="1286510" algn="l"/>
              </a:tabLst>
              <a:defRPr/>
            </a:pPr>
            <a:r>
              <a:rPr lang="ar-SA" sz="3200" b="1" dirty="0">
                <a:solidFill>
                  <a:prstClr val="white"/>
                </a:solidFill>
                <a:latin typeface="Cambria"/>
                <a:ea typeface="Times New Roman"/>
                <a:cs typeface="Times New Roman"/>
              </a:rPr>
              <a:t>الرياضة شيء ملموس وتعدّ شخصية إلى حد كبير فالخبرات والانطباعات  حول الحدث الرياضي تختلف من شخص الى آخر كما أن الناس يختلفون في ميولهم حول الألعاب والأنشطة الرياضية فمثلاً يرى البعض في الملاكمة (المحترفون) تشويقا وإثارة في حين يرى البعض الآخر وهم ليسوا بالقليل أنها إهدار لآدمية الإنسان وإثارة لغريزة العدوانية ونماذج غير محمودة تقدم للشباب </a:t>
            </a:r>
            <a:r>
              <a:rPr lang="en-US" sz="3200" b="1" dirty="0">
                <a:solidFill>
                  <a:prstClr val="white"/>
                </a:solidFill>
                <a:latin typeface="Cambria"/>
                <a:ea typeface="Times New Roman"/>
                <a:cs typeface="Times New Roman"/>
              </a:rPr>
              <a:t>….</a:t>
            </a:r>
            <a:r>
              <a:rPr lang="en-US" sz="3200" b="1" dirty="0">
                <a:solidFill>
                  <a:prstClr val="white"/>
                </a:solidFill>
                <a:latin typeface="Times New Roman"/>
                <a:ea typeface="Times New Roman"/>
                <a:cs typeface="Times New Roman"/>
              </a:rPr>
              <a:t> </a:t>
            </a:r>
            <a:r>
              <a:rPr lang="ar-SA" sz="3200" b="1" dirty="0">
                <a:solidFill>
                  <a:prstClr val="white"/>
                </a:solidFill>
                <a:latin typeface="Times New Roman"/>
                <a:ea typeface="Times New Roman"/>
                <a:cs typeface="Times New Roman"/>
              </a:rPr>
              <a:t>فمن الصعب على من يقوم بالتسويق أن يتنبأ بانطباعات وتجارب وتفسيرات العملاء والمستهلكين عن الأحداث الرياضية </a:t>
            </a:r>
            <a:r>
              <a:rPr lang="en-US" sz="3200" b="1" dirty="0">
                <a:solidFill>
                  <a:prstClr val="white"/>
                </a:solidFill>
                <a:latin typeface="Cambria"/>
                <a:ea typeface="Times New Roman"/>
                <a:cs typeface="Times New Roman"/>
              </a:rPr>
              <a:t>.</a:t>
            </a:r>
            <a:endParaRPr lang="en-US" sz="2000" b="1" dirty="0">
              <a:solidFill>
                <a:prstClr val="white"/>
              </a:solidFill>
              <a:latin typeface="Cambria"/>
              <a:ea typeface="Times New Roman"/>
              <a:cs typeface="Times New Roman"/>
            </a:endParaRPr>
          </a:p>
        </p:txBody>
      </p:sp>
    </p:spTree>
    <p:extLst>
      <p:ext uri="{BB962C8B-B14F-4D97-AF65-F5344CB8AC3E}">
        <p14:creationId xmlns:p14="http://schemas.microsoft.com/office/powerpoint/2010/main" val="811724366"/>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51584" y="1916832"/>
            <a:ext cx="7920880" cy="280692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lnSpc>
                <a:spcPct val="105000"/>
              </a:lnSpc>
              <a:spcBef>
                <a:spcPct val="0"/>
              </a:spcBef>
              <a:buSzPts val="1600"/>
              <a:tabLst>
                <a:tab pos="1286510" algn="l"/>
              </a:tabLst>
              <a:defRPr/>
            </a:pPr>
            <a:endParaRPr lang="en-US" sz="2400" b="1" dirty="0">
              <a:solidFill>
                <a:prstClr val="black"/>
              </a:solidFill>
              <a:latin typeface="Cambria"/>
              <a:ea typeface="Times New Roman"/>
              <a:cs typeface="Times New Roman"/>
            </a:endParaRPr>
          </a:p>
          <a:p>
            <a:pPr marL="457200" algn="just" fontAlgn="base">
              <a:lnSpc>
                <a:spcPct val="105000"/>
              </a:lnSpc>
              <a:spcBef>
                <a:spcPct val="0"/>
              </a:spcBef>
              <a:tabLst>
                <a:tab pos="1286510" algn="l"/>
              </a:tabLst>
              <a:defRPr/>
            </a:pPr>
            <a:r>
              <a:rPr lang="ar-SA" sz="3600" b="1" dirty="0">
                <a:solidFill>
                  <a:prstClr val="black"/>
                </a:solidFill>
                <a:latin typeface="Cambria"/>
                <a:ea typeface="Times New Roman"/>
                <a:cs typeface="Times New Roman"/>
              </a:rPr>
              <a:t>فنجاح الحدث الرياضي يتوقف على مدى حيويته وتشويقه وتلبيته لحاجات الجماهير فالمباراة المذاعة على الهواء تختلف تماماً بالنسبة للجمهور المشاهدين عن مثيلاتها المسجلة </a:t>
            </a:r>
            <a:r>
              <a:rPr lang="en-US" sz="3600" b="1" dirty="0">
                <a:solidFill>
                  <a:prstClr val="black"/>
                </a:solidFill>
                <a:latin typeface="Cambria"/>
                <a:ea typeface="Times New Roman"/>
                <a:cs typeface="Times New Roman"/>
              </a:rPr>
              <a:t>.</a:t>
            </a:r>
            <a:endParaRPr lang="en-US" sz="2400" b="1" dirty="0">
              <a:solidFill>
                <a:prstClr val="black"/>
              </a:solidFill>
              <a:latin typeface="Cambria"/>
              <a:ea typeface="Times New Roman"/>
              <a:cs typeface="Times New Roman"/>
            </a:endParaRPr>
          </a:p>
        </p:txBody>
      </p:sp>
    </p:spTree>
    <p:extLst>
      <p:ext uri="{BB962C8B-B14F-4D97-AF65-F5344CB8AC3E}">
        <p14:creationId xmlns:p14="http://schemas.microsoft.com/office/powerpoint/2010/main" val="1463053258"/>
      </p:ext>
    </p:extLst>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91544" y="1227857"/>
            <a:ext cx="8424936" cy="4622804"/>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lnSpc>
                <a:spcPct val="115000"/>
              </a:lnSpc>
              <a:spcBef>
                <a:spcPct val="0"/>
              </a:spcBef>
              <a:buSzPts val="1600"/>
              <a:defRPr/>
            </a:pPr>
            <a:r>
              <a:rPr lang="ar-IQ" sz="3200" b="1" dirty="0">
                <a:solidFill>
                  <a:prstClr val="black"/>
                </a:solidFill>
                <a:latin typeface="Times New Roman"/>
                <a:ea typeface="Times New Roman"/>
                <a:cs typeface="Times New Roman"/>
              </a:rPr>
              <a:t>2- </a:t>
            </a:r>
            <a:r>
              <a:rPr lang="ar-SA" sz="3200" b="1" dirty="0">
                <a:solidFill>
                  <a:prstClr val="black"/>
                </a:solidFill>
                <a:latin typeface="Times New Roman"/>
                <a:ea typeface="Times New Roman"/>
                <a:cs typeface="Times New Roman"/>
              </a:rPr>
              <a:t>تضم الألعاب الرياضية قدراً كبيرا من التنوع لا يخلو من التناقض في بعض الأحيان وهناك ملابسات تصاحب الأحداث الرياضية منها الحوادث التي قد تؤدي بحياة الرياضيين كما هو الحال في سباقات السيارات وتسلق الجبال والتزلج وما يصاحب ذلك من تغيرات نفسية حادة وسريعة للجماهير واللاعبين ، فضلاَ عن أحوال الطقس التي قد تكون غير مواتية للحدث الرياضي </a:t>
            </a:r>
            <a:r>
              <a:rPr lang="en-US" sz="3200" b="1" dirty="0">
                <a:solidFill>
                  <a:prstClr val="black"/>
                </a:solidFill>
                <a:latin typeface="Times New Roman"/>
                <a:ea typeface="Times New Roman"/>
                <a:cs typeface="Times New Roman"/>
              </a:rPr>
              <a:t>…</a:t>
            </a:r>
            <a:r>
              <a:rPr lang="ar-SA" sz="3200" b="1" dirty="0">
                <a:solidFill>
                  <a:prstClr val="black"/>
                </a:solidFill>
                <a:latin typeface="Times New Roman"/>
                <a:ea typeface="Times New Roman"/>
                <a:cs typeface="Times New Roman"/>
              </a:rPr>
              <a:t>الخ وهذه أمور معوقة لعمليات التسويق وتنفرد بها الرياضة عن غيرها من المجالات</a:t>
            </a:r>
            <a:endParaRPr lang="en-US" sz="2400" b="1" dirty="0">
              <a:solidFill>
                <a:prstClr val="black"/>
              </a:solidFill>
              <a:latin typeface="Times New Roman"/>
              <a:ea typeface="Times New Roman"/>
              <a:cs typeface="Times New Roman"/>
            </a:endParaRPr>
          </a:p>
        </p:txBody>
      </p:sp>
    </p:spTree>
    <p:extLst>
      <p:ext uri="{BB962C8B-B14F-4D97-AF65-F5344CB8AC3E}">
        <p14:creationId xmlns:p14="http://schemas.microsoft.com/office/powerpoint/2010/main" val="3805694515"/>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35560" y="1443666"/>
            <a:ext cx="8136904" cy="405649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lnSpc>
                <a:spcPct val="115000"/>
              </a:lnSpc>
              <a:spcBef>
                <a:spcPct val="0"/>
              </a:spcBef>
              <a:buSzPts val="1600"/>
              <a:defRPr/>
            </a:pPr>
            <a:r>
              <a:rPr lang="ar-IQ" sz="2800" b="1" dirty="0">
                <a:solidFill>
                  <a:prstClr val="black"/>
                </a:solidFill>
                <a:latin typeface="Times New Roman"/>
                <a:ea typeface="Times New Roman"/>
                <a:cs typeface="Times New Roman"/>
              </a:rPr>
              <a:t>3- </a:t>
            </a:r>
            <a:r>
              <a:rPr lang="ar-SA" sz="2800" b="1" dirty="0">
                <a:solidFill>
                  <a:prstClr val="black"/>
                </a:solidFill>
                <a:latin typeface="Times New Roman"/>
                <a:ea typeface="Times New Roman"/>
                <a:cs typeface="Times New Roman"/>
              </a:rPr>
              <a:t>الحدث الرياضي عرضة للاستهلاك أو التهلكة أو الاحتراق لكون الرياضة أو الحدث الرياضي ما هو إلا ما يريد المشاهدون أن يروه في زمن ووقت محددين والكلام يعني إن حيوية الحدث الرياضي وضمان نجاحه تتوقف على مدى حيويته وتشويقه وتلبيته لحاجات الجماهير فالفرق أو اللاعبون ذوو المستوى الرياضي المتدني لا يجذبون المشاهدين وكذلك المباريات واللقاءات التي يتوقع المشاهدون نتائجها سلفا لن تجذب الجماهير</a:t>
            </a:r>
            <a:r>
              <a:rPr lang="en-US" sz="2800" b="1" dirty="0">
                <a:solidFill>
                  <a:prstClr val="black"/>
                </a:solidFill>
                <a:latin typeface="Times New Roman"/>
                <a:ea typeface="Times New Roman"/>
                <a:cs typeface="Times New Roman"/>
              </a:rPr>
              <a:t>… </a:t>
            </a:r>
            <a:r>
              <a:rPr lang="ar-SA" sz="2800" b="1" dirty="0">
                <a:solidFill>
                  <a:prstClr val="black"/>
                </a:solidFill>
                <a:latin typeface="Times New Roman"/>
                <a:ea typeface="Times New Roman"/>
                <a:cs typeface="Times New Roman"/>
              </a:rPr>
              <a:t>وهذه أمور يمكن إن تؤدي إلى إغلاق شبابيك بيع التذاكر</a:t>
            </a:r>
            <a:r>
              <a:rPr lang="en-US" sz="2800" b="1" dirty="0">
                <a:solidFill>
                  <a:prstClr val="black"/>
                </a:solidFill>
                <a:latin typeface="Times New Roman"/>
                <a:ea typeface="Times New Roman"/>
                <a:cs typeface="Times New Roman"/>
              </a:rPr>
              <a:t>.</a:t>
            </a:r>
            <a:endParaRPr lang="en-US" sz="2000" b="1" dirty="0">
              <a:solidFill>
                <a:prstClr val="black"/>
              </a:solidFill>
              <a:latin typeface="Times New Roman"/>
              <a:ea typeface="Times New Roman"/>
              <a:cs typeface="Times New Roman"/>
            </a:endParaRPr>
          </a:p>
        </p:txBody>
      </p:sp>
    </p:spTree>
    <p:extLst>
      <p:ext uri="{BB962C8B-B14F-4D97-AF65-F5344CB8AC3E}">
        <p14:creationId xmlns:p14="http://schemas.microsoft.com/office/powerpoint/2010/main" val="1259211667"/>
      </p:ext>
    </p:extLst>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63552" y="1249943"/>
            <a:ext cx="7992888" cy="419518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lnSpc>
                <a:spcPct val="105000"/>
              </a:lnSpc>
              <a:spcBef>
                <a:spcPct val="0"/>
              </a:spcBef>
              <a:buSzPts val="1600"/>
              <a:defRPr/>
            </a:pPr>
            <a:r>
              <a:rPr lang="ar-IQ" sz="3200" b="1" dirty="0">
                <a:solidFill>
                  <a:prstClr val="black"/>
                </a:solidFill>
                <a:latin typeface="Cambria"/>
                <a:ea typeface="Times New Roman"/>
                <a:cs typeface="Times New Roman"/>
              </a:rPr>
              <a:t>4- </a:t>
            </a:r>
            <a:r>
              <a:rPr lang="ar-SA" sz="3200" b="1" dirty="0">
                <a:solidFill>
                  <a:prstClr val="black"/>
                </a:solidFill>
                <a:latin typeface="Cambria"/>
                <a:ea typeface="Times New Roman"/>
                <a:cs typeface="Times New Roman"/>
              </a:rPr>
              <a:t>مشاكل الانتماء والتعصب الرياضي وشغب الملاعب </a:t>
            </a:r>
            <a:r>
              <a:rPr lang="en-US" sz="3200" b="1" dirty="0">
                <a:solidFill>
                  <a:prstClr val="black"/>
                </a:solidFill>
                <a:latin typeface="Times New Roman"/>
                <a:ea typeface="Times New Roman"/>
                <a:cs typeface="Times New Roman"/>
              </a:rPr>
              <a:t>..</a:t>
            </a:r>
            <a:r>
              <a:rPr lang="ar-SA" sz="3200" b="1" dirty="0">
                <a:solidFill>
                  <a:prstClr val="black"/>
                </a:solidFill>
                <a:latin typeface="Cambria"/>
                <a:ea typeface="Times New Roman"/>
                <a:cs typeface="Times New Roman"/>
              </a:rPr>
              <a:t> ، الانتماء الواعي والموضوعي مطلوب ومحبب لكن التعصب غير الموضوعي يمثل متغيراً ضاراً وغير واعٍ للمجال الرياضي كله ومنه التسويق كما إن شغب الملاعب ظاهرة للأسف متنامية تمثل تحدياً كبيرا للتسويق الرياضي والكل يعلم أن الجهات الرياضية المعنية قد تلجأ في بعض الأحيان إلى إقامة مباريات بدون جمهور، وهذه طامة كبرى على المسوقين لهذه الأحداث الرياضية</a:t>
            </a:r>
            <a:endParaRPr lang="en-US" sz="2000" b="1" dirty="0">
              <a:solidFill>
                <a:prstClr val="black"/>
              </a:solidFill>
              <a:latin typeface="Cambria"/>
              <a:ea typeface="Times New Roman"/>
              <a:cs typeface="Times New Roman"/>
            </a:endParaRPr>
          </a:p>
        </p:txBody>
      </p:sp>
    </p:spTree>
    <p:extLst>
      <p:ext uri="{BB962C8B-B14F-4D97-AF65-F5344CB8AC3E}">
        <p14:creationId xmlns:p14="http://schemas.microsoft.com/office/powerpoint/2010/main" val="2685809878"/>
      </p:ext>
    </p:extLst>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35560" y="1166844"/>
            <a:ext cx="8136904" cy="452431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base">
              <a:spcBef>
                <a:spcPct val="0"/>
              </a:spcBef>
              <a:tabLst>
                <a:tab pos="1286510" algn="l"/>
              </a:tabLst>
              <a:defRPr/>
            </a:pPr>
            <a:r>
              <a:rPr lang="ar-SA" sz="3200" b="1" dirty="0">
                <a:solidFill>
                  <a:prstClr val="black"/>
                </a:solidFill>
                <a:latin typeface="Times New Roman"/>
                <a:ea typeface="Times New Roman"/>
              </a:rPr>
              <a:t>وظهرت تعاريف عدة للتسويق الرياضي </a:t>
            </a:r>
            <a:endParaRPr lang="ar-IQ" sz="3200" b="1" dirty="0">
              <a:solidFill>
                <a:prstClr val="black"/>
              </a:solidFill>
              <a:latin typeface="Times New Roman"/>
              <a:ea typeface="Times New Roman"/>
            </a:endParaRPr>
          </a:p>
          <a:p>
            <a:pPr algn="just" fontAlgn="base">
              <a:spcBef>
                <a:spcPct val="0"/>
              </a:spcBef>
              <a:tabLst>
                <a:tab pos="1286510" algn="l"/>
              </a:tabLst>
              <a:defRPr/>
            </a:pPr>
            <a:r>
              <a:rPr lang="ar-SA" sz="3200" b="1" dirty="0">
                <a:solidFill>
                  <a:prstClr val="black"/>
                </a:solidFill>
                <a:latin typeface="Times New Roman"/>
                <a:ea typeface="Times New Roman"/>
              </a:rPr>
              <a:t>" عملية تصميم وتنفيذ الأنشطة الخاصة بإنتاج وتسعير وترويج وتوزيع المنتجات أو الخدمات الرياضية لإرضاء حاجات المستهلكين أو المشاركين لتحقيق أهداف البيئة أو المنشأة</a:t>
            </a:r>
            <a:endParaRPr lang="ar-IQ" sz="3200" b="1" dirty="0">
              <a:solidFill>
                <a:prstClr val="black"/>
              </a:solidFill>
              <a:latin typeface="Times New Roman"/>
              <a:ea typeface="Times New Roman"/>
            </a:endParaRPr>
          </a:p>
          <a:p>
            <a:pPr algn="just" fontAlgn="base">
              <a:spcBef>
                <a:spcPct val="0"/>
              </a:spcBef>
              <a:tabLst>
                <a:tab pos="1286510" algn="l"/>
              </a:tabLst>
              <a:defRPr/>
            </a:pPr>
            <a:r>
              <a:rPr lang="ar-SA" sz="3200" b="1" dirty="0">
                <a:solidFill>
                  <a:prstClr val="black"/>
                </a:solidFill>
                <a:latin typeface="Times New Roman"/>
                <a:ea typeface="Times New Roman"/>
              </a:rPr>
              <a:t>أن " التسويق في المجال الرياضي يعد احد الوسائل أو  الطرائق التي يجب أن تسهم في حل بعض المعوقات وخاصة المادية التي تتعرض لها الهيئات الرياضية وتخفيف العبء المادي الذي تقدمه السلطات الرسمية لتلك الهيئات"</a:t>
            </a:r>
            <a:endParaRPr lang="en-US" sz="2400" b="1" dirty="0">
              <a:solidFill>
                <a:prstClr val="black"/>
              </a:solidFill>
              <a:latin typeface="Times New Roman"/>
              <a:ea typeface="Times New Roman"/>
            </a:endParaRPr>
          </a:p>
        </p:txBody>
      </p:sp>
    </p:spTree>
    <p:extLst>
      <p:ext uri="{BB962C8B-B14F-4D97-AF65-F5344CB8AC3E}">
        <p14:creationId xmlns:p14="http://schemas.microsoft.com/office/powerpoint/2010/main" val="4068507586"/>
      </p:ext>
    </p:extLst>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1744</Words>
  <Application>Microsoft Office PowerPoint</Application>
  <PresentationFormat>شاشة عريضة</PresentationFormat>
  <Paragraphs>194</Paragraphs>
  <Slides>35</Slides>
  <Notes>5</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35</vt:i4>
      </vt:variant>
    </vt:vector>
  </HeadingPairs>
  <TitlesOfParts>
    <vt:vector size="48" baseType="lpstr">
      <vt:lpstr>Andalus</vt:lpstr>
      <vt:lpstr>Arial</vt:lpstr>
      <vt:lpstr>Arial Black</vt:lpstr>
      <vt:lpstr>Calibri</vt:lpstr>
      <vt:lpstr>Cambria</vt:lpstr>
      <vt:lpstr>Constantia</vt:lpstr>
      <vt:lpstr>Majalla UI</vt:lpstr>
      <vt:lpstr>mohammad bold art 1</vt:lpstr>
      <vt:lpstr>Simplified Arabic</vt:lpstr>
      <vt:lpstr>Times New Roman</vt:lpstr>
      <vt:lpstr>Traditional Arabic</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ماهية التسويق الرياضى وأهميتة</vt:lpstr>
      <vt:lpstr>إدارة التسويق  marketing management</vt:lpstr>
      <vt:lpstr>العوامل البيئية المؤثرة على الأداء التسويقى</vt:lpstr>
      <vt:lpstr>               فلسفة المنظمات هناك عدة مبادئ يمكن أن تشكل فلسفة المنظمة التسويقية 1ـ المفهوم الإنتاجي production concept   ,هو من أقدم التوجهات التي تؤكد على أن المستفيد يفضل المنتجات والخدمات منخفضة التكلفة و الأفضل جودة لأن السلعة الجيدة تبيع نفسها 2ـ المفهوم البيع selling concept   وفية يسود الاعتقاد بأن المستفيد لن يشترى إل إذا تم تكثيف الجهود الترويجية لاستثارته وأنة عادة ما ينسى أو يتناسى الخبرات السيئة السابقة    3ـ المفهوم التسويقى  marketing concept  حيث يتبنى ( التركيز على السوق ـالتوجه لاحتياجات المستفيدـ التسويق المتكامل بين كافة إدارات المنظمة بوظائفها المختلفة                                                    4ـ   التوجه بالأرباح مما يؤدى الى تحقيق أهداف المنظمة  سواء أكانت ربحية كمنظمات الأعمال  أو توفير الموارد اللازمة لتقديم الخدمات 5 ـ المفهوم الإجتماعى  concept  social   التركيز على احتياجات المجتمع  بدلا من احتياجات المستهلكـ التركيز على تحقيق رفاهية الفرد والجماعة ـ    التركيز على مفردات النظام  ككل            </vt:lpstr>
      <vt:lpstr>عناصر المزيج التسويقى marketing mix            1_          المنتج أو السلعة ” Product    2ـ        السعر أو الثمن“ Price“       3 ـ      المكان أو الموقع ” place“             4ـ             الترويج         ”promotion“</vt:lpstr>
      <vt:lpstr>أولا :المنتج product 1ـ تعد السلعة هي المحور الاساس الذى يبنى علية المزيج التسويقى 2ـ    السلعة الرياضية  هي أي منتج يلبى الرغبات الرياضية للعميل 3 ـ  هناك مستهلكين كثر و بالطبع منافسين أكثر   4ـ   من المهم تلبية احتياجات العملاء وليس التركيز فقط على منتجات أو حامات بعينها  </vt:lpstr>
      <vt:lpstr>ثانيا: السعر أو الثمن  ”price“</vt:lpstr>
      <vt:lpstr>ثالثا:المكان أو الموقع ”place“ </vt:lpstr>
      <vt:lpstr>رابعا: الترويج ”” promotion </vt:lpstr>
      <vt:lpstr>عناصر المزيج الترويجي promotion mix</vt:lpstr>
      <vt:lpstr>العناصر الأساسية للتسويق</vt:lpstr>
      <vt:lpstr> </vt:lpstr>
      <vt:lpstr>أساليب التسويق الرياضي</vt:lpstr>
      <vt:lpstr>1 ـ  تسويق حقوق الدعاية والإعلان</vt:lpstr>
      <vt:lpstr>2ـ التسويق التليفزيوني</vt:lpstr>
      <vt:lpstr>3ـ تسويق البطولات والمباريات</vt:lpstr>
      <vt:lpstr>4ـ تسويق اللاعبين</vt:lpstr>
      <vt:lpstr>5ـ تسويق منشآت المؤسسة</vt:lpstr>
      <vt:lpstr> 6ـ  تسويق الخدمات بالمؤسسة</vt:lpstr>
      <vt:lpstr>عرض تقديمي في PowerPoint</vt:lpstr>
      <vt:lpstr>- أهداف  تسويق مشروعات  ألرياضه للجميع </vt:lpstr>
      <vt:lpstr>الهيكل التنظيمي المقترح </vt:lpstr>
      <vt:lpstr>اساليب التسويق المقترحة </vt:lpstr>
      <vt:lpstr>مجالات العمل المقترحة  </vt:lpstr>
      <vt:lpstr>مشكلات تسويق مشروعات  ألرياضه للجميع</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Abdul Haleem</dc:creator>
  <cp:lastModifiedBy>Dr. Abdul Haleem</cp:lastModifiedBy>
  <cp:revision>1</cp:revision>
  <dcterms:created xsi:type="dcterms:W3CDTF">2018-12-13T11:18:03Z</dcterms:created>
  <dcterms:modified xsi:type="dcterms:W3CDTF">2018-12-13T11:18:28Z</dcterms:modified>
</cp:coreProperties>
</file>